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78" r:id="rId3"/>
    <p:sldMasterId id="2147483695" r:id="rId4"/>
  </p:sldMasterIdLst>
  <p:notesMasterIdLst>
    <p:notesMasterId r:id="rId68"/>
  </p:notesMasterIdLst>
  <p:sldIdLst>
    <p:sldId id="257" r:id="rId5"/>
    <p:sldId id="476" r:id="rId6"/>
    <p:sldId id="478" r:id="rId7"/>
    <p:sldId id="264" r:id="rId8"/>
    <p:sldId id="258" r:id="rId9"/>
    <p:sldId id="263" r:id="rId10"/>
    <p:sldId id="259" r:id="rId11"/>
    <p:sldId id="480" r:id="rId12"/>
    <p:sldId id="359" r:id="rId13"/>
    <p:sldId id="260" r:id="rId14"/>
    <p:sldId id="329" r:id="rId15"/>
    <p:sldId id="503" r:id="rId16"/>
    <p:sldId id="262" r:id="rId17"/>
    <p:sldId id="481" r:id="rId18"/>
    <p:sldId id="423" r:id="rId19"/>
    <p:sldId id="479" r:id="rId20"/>
    <p:sldId id="393" r:id="rId21"/>
    <p:sldId id="265" r:id="rId22"/>
    <p:sldId id="266" r:id="rId23"/>
    <p:sldId id="361" r:id="rId24"/>
    <p:sldId id="424" r:id="rId25"/>
    <p:sldId id="268" r:id="rId26"/>
    <p:sldId id="269" r:id="rId27"/>
    <p:sldId id="422" r:id="rId28"/>
    <p:sldId id="425" r:id="rId29"/>
    <p:sldId id="270" r:id="rId30"/>
    <p:sldId id="271" r:id="rId31"/>
    <p:sldId id="482" r:id="rId32"/>
    <p:sldId id="483" r:id="rId33"/>
    <p:sldId id="484" r:id="rId34"/>
    <p:sldId id="426" r:id="rId35"/>
    <p:sldId id="272" r:id="rId36"/>
    <p:sldId id="273" r:id="rId37"/>
    <p:sldId id="500" r:id="rId38"/>
    <p:sldId id="501" r:id="rId39"/>
    <p:sldId id="274" r:id="rId40"/>
    <p:sldId id="491" r:id="rId41"/>
    <p:sldId id="490" r:id="rId42"/>
    <p:sldId id="275" r:id="rId43"/>
    <p:sldId id="427" r:id="rId44"/>
    <p:sldId id="276" r:id="rId45"/>
    <p:sldId id="277" r:id="rId46"/>
    <p:sldId id="471" r:id="rId47"/>
    <p:sldId id="492" r:id="rId48"/>
    <p:sldId id="282" r:id="rId49"/>
    <p:sldId id="493" r:id="rId50"/>
    <p:sldId id="489" r:id="rId51"/>
    <p:sldId id="502" r:id="rId52"/>
    <p:sldId id="485" r:id="rId53"/>
    <p:sldId id="486" r:id="rId54"/>
    <p:sldId id="487" r:id="rId55"/>
    <p:sldId id="498" r:id="rId56"/>
    <p:sldId id="494" r:id="rId57"/>
    <p:sldId id="495" r:id="rId58"/>
    <p:sldId id="496" r:id="rId59"/>
    <p:sldId id="499" r:id="rId60"/>
    <p:sldId id="429" r:id="rId61"/>
    <p:sldId id="281" r:id="rId62"/>
    <p:sldId id="473" r:id="rId63"/>
    <p:sldId id="474" r:id="rId64"/>
    <p:sldId id="283" r:id="rId65"/>
    <p:sldId id="309" r:id="rId66"/>
    <p:sldId id="472" r:id="rId6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7E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6" autoAdjust="0"/>
    <p:restoredTop sz="94628"/>
  </p:normalViewPr>
  <p:slideViewPr>
    <p:cSldViewPr>
      <p:cViewPr>
        <p:scale>
          <a:sx n="119" d="100"/>
          <a:sy n="119" d="100"/>
        </p:scale>
        <p:origin x="1536" y="192"/>
      </p:cViewPr>
      <p:guideLst>
        <p:guide orient="horz" pos="202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E2086-C1E6-4594-8AD0-CEB652183B07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61B20-7F1E-4034-B4E1-A9A49171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97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换过箭头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028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换箭头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2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换过箭头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6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849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换了箭头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77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四张图都换过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9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更换四张照片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461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更换箭头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29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公式有误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21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换了箭头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1B20-7F1E-4034-B4E1-A9A491713EA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450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1F80A0-8B61-4EE8-A745-A1374D817D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921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FE161D-F9C6-478B-A848-DED60D7EFA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975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609600"/>
            <a:ext cx="20955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609600"/>
            <a:ext cx="61341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D1BEA-9318-4CD8-8806-5F4B48DB3F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7408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ADA79-B5ED-435D-A600-7439F35891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8176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D0D199-B043-4305-8A26-26A110C2CF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0210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C61F7A-0886-499D-A697-58756F1CDB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498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5101D-30A8-4107-A97F-69A7A5C3E8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3860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74EBA-DD23-4B53-A737-72ED8AE507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6652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FDE134-46F8-4EEE-8364-05FA82F87E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1820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376A7B-F85A-47F7-AF37-C917B4CA23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4935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5F5603-120B-4BD5-A430-09DC3D795A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637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B8B6BB-97D2-4051-8480-270055014F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7795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B235E-614B-4E64-9EF6-16FA9CA878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403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C87A1-C550-4913-9BB0-BBDA43FFB6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7566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609600"/>
            <a:ext cx="20955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609600"/>
            <a:ext cx="61341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EAEBE3-3293-4200-AF96-CE30F14449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7518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29D4B7-EBA0-45D1-90F1-D67652365D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93626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609600"/>
            <a:ext cx="8382000" cy="586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867BE7-7C94-43DB-8250-6C728905FE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150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81000" y="1371600"/>
            <a:ext cx="8382000" cy="51054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FD1A5-A880-457F-8206-04D22FF0D6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56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46061-E249-444E-A77D-7954C2C2E2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5589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C47888-4B21-49FA-9FF2-7689BDDC9F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866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45F93A-B7B9-48F8-841F-88587BBBAD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9253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697D9-BC71-4181-98DB-99F80AA049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60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443C1C-2C26-456F-AE52-43DB9FFC24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85139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57319C-F6F7-492E-A301-4B950C7992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9788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9053DD-097D-44F3-8F88-E746A0DEAE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05546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D1E5AA-4B1A-4ED2-8C61-4ED156100F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2289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2C48A9-57E2-463E-84DA-018BEDE1BB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2127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19E718-0C6B-4B92-A559-21FA0B162B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183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3A4308-00AD-4C43-A17E-ED3F7B07F85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6463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3023D1-33A2-4370-80FE-B887B700AE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1735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6CDE8B-71FC-4AD1-9643-A2DB58597E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6164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609600"/>
            <a:ext cx="20955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609600"/>
            <a:ext cx="61341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DFE0C7-6722-4215-973B-D272852BAB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998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DB2BDD-7039-4A14-8D91-5398FFBB74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25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8A7359-FB76-48D5-B6B0-722DC64825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8609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609600"/>
            <a:ext cx="8382000" cy="586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B7BD03-6FC5-4819-B3E1-3DCAD400C9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158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40D7A4-925C-4585-B559-F59F2334A1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0961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DF29F-7259-4EAD-98E5-2192476D0A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12109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5EF17-A0D6-4E0B-9149-FC6D40519D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0470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5241D1-7E03-4FDD-928C-647445E585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86724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AAB395-F62E-4059-84F8-4148F021B2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598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77FF07-CF52-4116-B23F-5D3C3B092D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0670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67203-F50E-4E35-B5C6-987CB8E899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47733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399CB2-E7BF-4692-A3F0-24898D1312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9936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96471B-E803-4E37-B97D-D15991F634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24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481DCB-41FA-49FD-A6CD-F1C91531CF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59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5CAAB-4E31-4B57-AC97-025D6ED873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07901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45E36C-BA5A-4B15-870D-7B098FE14A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00298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9304E0-B86C-4C59-A995-8F21916BAD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3234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609600"/>
            <a:ext cx="20955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609600"/>
            <a:ext cx="61341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4BD3B-7CFC-47E3-8848-D24D61E637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982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71409-9656-4EFC-AACE-093D586BFB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84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E41CFD-137C-4634-AA13-3B5CAABCA8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855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D6FF0-FECD-48D2-B28B-E4EDE86924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805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F3D1AF-DBB4-46C6-9FF1-5D0A0FB043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186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09600"/>
            <a:ext cx="83820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24625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24625"/>
            <a:ext cx="2895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800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24625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BE888869-D08A-4C81-A781-E6FC737D15D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4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sz="2000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08模板-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6858000" y="6635750"/>
            <a:ext cx="2235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  <a:defRPr/>
            </a:pPr>
            <a:r>
              <a:rPr lang="en-US" sz="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© 2006, ZTE Corporation. All rights reserved.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09600"/>
            <a:ext cx="83820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083703F-AE5F-4D88-AE5A-6A12FC7EB2B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4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sz="2000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08模板-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858000" y="6635750"/>
            <a:ext cx="22352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  <a:defRPr/>
            </a:pPr>
            <a:r>
              <a:rPr lang="en-US" sz="800">
                <a:solidFill>
                  <a:schemeClr val="bg1"/>
                </a:solidFill>
              </a:rPr>
              <a:t>© 2006, ZTE Corporation. All rights reserved.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09600"/>
            <a:ext cx="83820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charset="0"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  <a:endParaRPr 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765F4BB-A0B2-43A7-A24F-D4D856DDA85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6" r:id="rId14"/>
    <p:sldLayoutId id="2147483997" r:id="rId15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09600"/>
            <a:ext cx="83820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24625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 sz="14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24625"/>
            <a:ext cx="2895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charset="0"/>
              <a:buNone/>
              <a:defRPr sz="8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/>
              <a:t>© 2006, ZTE Corporation. All rights reserved.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24625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A53AA742-C7BB-4D95-8DA1-4F965FC6A60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Layout" Target="../slideLayouts/slideLayout29.xml"/><Relationship Id="rId7" Type="http://schemas.openxmlformats.org/officeDocument/2006/relationships/slide" Target="slide1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18.xml"/><Relationship Id="rId5" Type="http://schemas.openxmlformats.org/officeDocument/2006/relationships/slide" Target="slide17.xml"/><Relationship Id="rId10" Type="http://schemas.openxmlformats.org/officeDocument/2006/relationships/image" Target="../media/image34.png"/><Relationship Id="rId4" Type="http://schemas.openxmlformats.org/officeDocument/2006/relationships/slide" Target="slide16.xml"/><Relationship Id="rId9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slideLayout" Target="../slideLayouts/slideLayout29.xml"/><Relationship Id="rId7" Type="http://schemas.openxmlformats.org/officeDocument/2006/relationships/slide" Target="slide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9.xml"/><Relationship Id="rId5" Type="http://schemas.openxmlformats.org/officeDocument/2006/relationships/slide" Target="slide4.xml"/><Relationship Id="rId4" Type="http://schemas.openxmlformats.org/officeDocument/2006/relationships/slide" Target="slide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Relationship Id="rId5" Type="http://schemas.openxmlformats.org/officeDocument/2006/relationships/slide" Target="slide20.xml"/><Relationship Id="rId4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slide" Target="slide39.xml"/><Relationship Id="rId4" Type="http://schemas.openxmlformats.org/officeDocument/2006/relationships/slide" Target="slide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slide" Target="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slide" Target="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90.png"/><Relationship Id="rId4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15.xml"/><Relationship Id="rId7" Type="http://schemas.openxmlformats.org/officeDocument/2006/relationships/slide" Target="slide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9.xml"/><Relationship Id="rId6" Type="http://schemas.openxmlformats.org/officeDocument/2006/relationships/slide" Target="slide31.xml"/><Relationship Id="rId5" Type="http://schemas.openxmlformats.org/officeDocument/2006/relationships/slide" Target="slide25.xml"/><Relationship Id="rId10" Type="http://schemas.openxmlformats.org/officeDocument/2006/relationships/slide" Target="slide57.xml"/><Relationship Id="rId4" Type="http://schemas.openxmlformats.org/officeDocument/2006/relationships/slide" Target="slide21.xml"/><Relationship Id="rId9" Type="http://schemas.openxmlformats.org/officeDocument/2006/relationships/slide" Target="slide4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29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slide" Target="slid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50.png"/><Relationship Id="rId4" Type="http://schemas.openxmlformats.org/officeDocument/2006/relationships/slide" Target="slid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8.png"/><Relationship Id="rId4" Type="http://schemas.openxmlformats.org/officeDocument/2006/relationships/slide" Target="slid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7" Type="http://schemas.openxmlformats.org/officeDocument/2006/relationships/slide" Target="slide4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9.xml"/><Relationship Id="rId6" Type="http://schemas.openxmlformats.org/officeDocument/2006/relationships/slide" Target="slide56.xml"/><Relationship Id="rId5" Type="http://schemas.openxmlformats.org/officeDocument/2006/relationships/slide" Target="slide51.xml"/><Relationship Id="rId4" Type="http://schemas.openxmlformats.org/officeDocument/2006/relationships/slide" Target="slide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34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12.wmf"/><Relationship Id="rId18" Type="http://schemas.openxmlformats.org/officeDocument/2006/relationships/oleObject" Target="../embeddings/oleObject16.bin"/><Relationship Id="rId26" Type="http://schemas.openxmlformats.org/officeDocument/2006/relationships/slide" Target="slide4.xml"/><Relationship Id="rId3" Type="http://schemas.openxmlformats.org/officeDocument/2006/relationships/image" Target="../media/image107.wmf"/><Relationship Id="rId21" Type="http://schemas.openxmlformats.org/officeDocument/2006/relationships/image" Target="../media/image116.wmf"/><Relationship Id="rId7" Type="http://schemas.openxmlformats.org/officeDocument/2006/relationships/image" Target="../media/image109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114.wmf"/><Relationship Id="rId25" Type="http://schemas.openxmlformats.org/officeDocument/2006/relationships/image" Target="../media/image118.wmf"/><Relationship Id="rId2" Type="http://schemas.openxmlformats.org/officeDocument/2006/relationships/oleObject" Target="../embeddings/oleObject8.bin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slideLayout" Target="../slideLayouts/slideLayout4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11.wmf"/><Relationship Id="rId24" Type="http://schemas.openxmlformats.org/officeDocument/2006/relationships/oleObject" Target="../embeddings/oleObject19.bin"/><Relationship Id="rId5" Type="http://schemas.openxmlformats.org/officeDocument/2006/relationships/image" Target="../media/image108.wmf"/><Relationship Id="rId15" Type="http://schemas.openxmlformats.org/officeDocument/2006/relationships/image" Target="../media/image113.wmf"/><Relationship Id="rId23" Type="http://schemas.openxmlformats.org/officeDocument/2006/relationships/image" Target="../media/image117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11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10.wmf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Relationship Id="rId4" Type="http://schemas.openxmlformats.org/officeDocument/2006/relationships/slide" Target="slide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110.wmf"/><Relationship Id="rId18" Type="http://schemas.openxmlformats.org/officeDocument/2006/relationships/oleObject" Target="../embeddings/oleObject28.bin"/><Relationship Id="rId26" Type="http://schemas.openxmlformats.org/officeDocument/2006/relationships/oleObject" Target="../embeddings/oleObject32.bin"/><Relationship Id="rId3" Type="http://schemas.openxmlformats.org/officeDocument/2006/relationships/image" Target="../media/image121.wmf"/><Relationship Id="rId21" Type="http://schemas.openxmlformats.org/officeDocument/2006/relationships/image" Target="../media/image125.wmf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124.wmf"/><Relationship Id="rId25" Type="http://schemas.openxmlformats.org/officeDocument/2006/relationships/image" Target="../media/image112.wmf"/><Relationship Id="rId2" Type="http://schemas.openxmlformats.org/officeDocument/2006/relationships/oleObject" Target="../embeddings/oleObject20.bin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1" Type="http://schemas.openxmlformats.org/officeDocument/2006/relationships/slideLayout" Target="../slideLayouts/slideLayout42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122.wmf"/><Relationship Id="rId24" Type="http://schemas.openxmlformats.org/officeDocument/2006/relationships/oleObject" Target="../embeddings/oleObject31.bin"/><Relationship Id="rId5" Type="http://schemas.openxmlformats.org/officeDocument/2006/relationships/image" Target="../media/image107.wmf"/><Relationship Id="rId15" Type="http://schemas.openxmlformats.org/officeDocument/2006/relationships/image" Target="../media/image123.wmf"/><Relationship Id="rId23" Type="http://schemas.openxmlformats.org/officeDocument/2006/relationships/image" Target="../media/image126.wmf"/><Relationship Id="rId28" Type="http://schemas.openxmlformats.org/officeDocument/2006/relationships/slide" Target="slide4.xml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111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Relationship Id="rId27" Type="http://schemas.openxmlformats.org/officeDocument/2006/relationships/image" Target="../media/image127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Relationship Id="rId5" Type="http://schemas.openxmlformats.org/officeDocument/2006/relationships/slide" Target="slide4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Relationship Id="rId6" Type="http://schemas.openxmlformats.org/officeDocument/2006/relationships/slide" Target="slide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© 2006, ZTE Corporation. All rights reserved.</a:t>
            </a:r>
          </a:p>
        </p:txBody>
      </p:sp>
      <p:sp>
        <p:nvSpPr>
          <p:cNvPr id="21507" name="Rectangle 5"/>
          <p:cNvSpPr txBox="1">
            <a:spLocks noGrp="1" noChangeArrowheads="1"/>
          </p:cNvSpPr>
          <p:nvPr/>
        </p:nvSpPr>
        <p:spPr bwMode="auto">
          <a:xfrm>
            <a:off x="3124200" y="6524625"/>
            <a:ext cx="2895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© 2006, ZTE Corporation. All rights reserved.</a:t>
            </a: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4213" y="1341438"/>
            <a:ext cx="7772400" cy="1470025"/>
          </a:xfrm>
        </p:spPr>
        <p:txBody>
          <a:bodyPr/>
          <a:lstStyle/>
          <a:p>
            <a:pPr algn="ctr" eaLnBrk="1" hangingPunct="1"/>
            <a:r>
              <a:rPr lang="zh-CN" altLang="zh-CN" sz="4000">
                <a:solidFill>
                  <a:schemeClr val="bg1"/>
                </a:solidFill>
              </a:rPr>
              <a:t>北京杏林睿光科技有限公司</a:t>
            </a:r>
          </a:p>
        </p:txBody>
      </p:sp>
      <p:pic>
        <p:nvPicPr>
          <p:cNvPr id="21509" name="Picture 5" descr="D:\销售信息\公司概况信息\RealLight\睿光logo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317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543174" y="5324296"/>
            <a:ext cx="628111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buFont typeface="Arial" charset="0"/>
              <a:buNone/>
            </a:pPr>
            <a:r>
              <a:rPr lang="zh-CN" altLang="en-US" sz="3600" b="1" dirty="0">
                <a:solidFill>
                  <a:srgbClr val="FF0000"/>
                </a:solidFill>
                <a:ea typeface="黑体" pitchFamily="49" charset="-122"/>
              </a:rPr>
              <a:t>氦氖激光综合实验</a:t>
            </a:r>
            <a:r>
              <a:rPr lang="en-US" altLang="zh-CN" sz="3600" b="1" dirty="0">
                <a:solidFill>
                  <a:srgbClr val="FF0000"/>
                </a:solidFill>
                <a:ea typeface="黑体" pitchFamily="49" charset="-122"/>
              </a:rPr>
              <a:t>B</a:t>
            </a:r>
            <a:r>
              <a:rPr lang="zh-CN" altLang="en-US" sz="3600" b="1" dirty="0">
                <a:solidFill>
                  <a:srgbClr val="FF0000"/>
                </a:solidFill>
                <a:ea typeface="黑体" pitchFamily="49" charset="-122"/>
              </a:rPr>
              <a:t>型</a:t>
            </a:r>
            <a:endParaRPr lang="en-US" altLang="zh-CN" sz="3600" b="1" dirty="0">
              <a:solidFill>
                <a:srgbClr val="FF0000"/>
              </a:solidFill>
              <a:ea typeface="黑体" pitchFamily="49" charset="-122"/>
            </a:endParaRPr>
          </a:p>
          <a:p>
            <a:pPr algn="r">
              <a:buFont typeface="Arial" charset="0"/>
              <a:buNone/>
            </a:pPr>
            <a:r>
              <a:rPr lang="zh-CN" altLang="en-US" sz="3600" b="1" dirty="0">
                <a:solidFill>
                  <a:srgbClr val="FF0000"/>
                </a:solidFill>
                <a:ea typeface="黑体" pitchFamily="49" charset="-122"/>
              </a:rPr>
              <a:t>售后培训</a:t>
            </a:r>
            <a:endParaRPr lang="zh-CN" altLang="zh-CN" sz="3600" b="1" dirty="0">
              <a:solidFill>
                <a:srgbClr val="FF0000"/>
              </a:solidFill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533400" y="3794125"/>
            <a:ext cx="251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4、后腔镜的安装</a:t>
            </a:r>
          </a:p>
        </p:txBody>
      </p:sp>
      <p:pic>
        <p:nvPicPr>
          <p:cNvPr id="26627" name="Picture 3" descr="IMG_5081_副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"/>
          <a:stretch/>
        </p:blipFill>
        <p:spPr bwMode="auto">
          <a:xfrm>
            <a:off x="419101" y="4219575"/>
            <a:ext cx="2857534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304800" y="6142038"/>
            <a:ext cx="38862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安装后腔镜时，需小心慢旋，不可强旋，必要时可退旋后再进旋</a:t>
            </a:r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669925" y="1355725"/>
            <a:ext cx="2087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3、激光管的调节</a:t>
            </a:r>
          </a:p>
        </p:txBody>
      </p:sp>
      <p:pic>
        <p:nvPicPr>
          <p:cNvPr id="2663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5" y="1857958"/>
            <a:ext cx="2789238" cy="179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 Box 9"/>
          <p:cNvSpPr txBox="1">
            <a:spLocks noChangeArrowheads="1"/>
          </p:cNvSpPr>
          <p:nvPr/>
        </p:nvSpPr>
        <p:spPr bwMode="auto">
          <a:xfrm>
            <a:off x="5562600" y="5000625"/>
            <a:ext cx="3505200" cy="10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注：调节激光管的固定螺丝，使激光管与导轨平行，调节时注意力度，避免损坏激光管。</a:t>
            </a:r>
          </a:p>
        </p:txBody>
      </p:sp>
      <p:sp>
        <p:nvSpPr>
          <p:cNvPr id="26632" name="Line 10"/>
          <p:cNvSpPr>
            <a:spLocks noChangeShapeType="1"/>
          </p:cNvSpPr>
          <p:nvPr/>
        </p:nvSpPr>
        <p:spPr bwMode="auto">
          <a:xfrm flipV="1">
            <a:off x="1790700" y="1792288"/>
            <a:ext cx="12573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3" name="Oval 11" descr="QQ截图20140715084626"/>
          <p:cNvSpPr>
            <a:spLocks noChangeAspect="1" noChangeArrowheads="1"/>
          </p:cNvSpPr>
          <p:nvPr/>
        </p:nvSpPr>
        <p:spPr bwMode="auto">
          <a:xfrm>
            <a:off x="3048000" y="1435100"/>
            <a:ext cx="1123950" cy="10795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34" name="Line 12"/>
          <p:cNvSpPr>
            <a:spLocks noChangeShapeType="1"/>
          </p:cNvSpPr>
          <p:nvPr/>
        </p:nvSpPr>
        <p:spPr bwMode="auto">
          <a:xfrm>
            <a:off x="1790700" y="2187575"/>
            <a:ext cx="1257300" cy="6715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5" name="Oval 13" descr="QQ截图20140715084646"/>
          <p:cNvSpPr>
            <a:spLocks noChangeAspect="1" noChangeArrowheads="1"/>
          </p:cNvSpPr>
          <p:nvPr/>
        </p:nvSpPr>
        <p:spPr bwMode="auto">
          <a:xfrm>
            <a:off x="3048000" y="2654300"/>
            <a:ext cx="1071563" cy="10795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36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37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38" name="椭圆 1"/>
          <p:cNvSpPr>
            <a:spLocks noChangeAspect="1"/>
          </p:cNvSpPr>
          <p:nvPr/>
        </p:nvSpPr>
        <p:spPr bwMode="auto">
          <a:xfrm>
            <a:off x="3810000" y="4330700"/>
            <a:ext cx="1181100" cy="107950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39" name="Line 12"/>
          <p:cNvSpPr>
            <a:spLocks noChangeShapeType="1"/>
          </p:cNvSpPr>
          <p:nvPr/>
        </p:nvSpPr>
        <p:spPr bwMode="auto">
          <a:xfrm>
            <a:off x="1828800" y="4803775"/>
            <a:ext cx="1966913" cy="730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0" name="矩形 2"/>
          <p:cNvSpPr>
            <a:spLocks noChangeArrowheads="1"/>
          </p:cNvSpPr>
          <p:nvPr/>
        </p:nvSpPr>
        <p:spPr bwMode="auto">
          <a:xfrm>
            <a:off x="5394325" y="1290638"/>
            <a:ext cx="3284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 5、半外腔激光器外壳安装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641" name="Picture 4" descr="IMG_20140730_10294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781175"/>
            <a:ext cx="2400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>
                <a:latin typeface="黑体" panose="02010609060101010101" pitchFamily="49" charset="-122"/>
              </a:rPr>
              <a:t>安装激光管</a:t>
            </a:r>
            <a:r>
              <a:rPr lang="en-US" altLang="zh-CN">
                <a:latin typeface="黑体" panose="02010609060101010101" pitchFamily="49" charset="-122"/>
              </a:rPr>
              <a:t>2</a:t>
            </a:r>
            <a:endParaRPr lang="zh-CN" altLang="zh-CN">
              <a:latin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75" y="3915908"/>
            <a:ext cx="2478029" cy="2670053"/>
          </a:xfrm>
          <a:prstGeom prst="rect">
            <a:avLst/>
          </a:prstGeom>
        </p:spPr>
      </p:pic>
      <p:pic>
        <p:nvPicPr>
          <p:cNvPr id="27650" name="Picture 3" descr="IMG_5073_副本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2" t="7612" r="28495" b="7572"/>
          <a:stretch/>
        </p:blipFill>
        <p:spPr bwMode="auto">
          <a:xfrm>
            <a:off x="5181584" y="2333345"/>
            <a:ext cx="1904950" cy="182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3657624" y="1492915"/>
            <a:ext cx="49189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、使用台灯照亮十字叉丝板，叉丝线朝向半外腔激光器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52" name="AutoShape 5"/>
          <p:cNvSpPr>
            <a:spLocks noChangeArrowheads="1"/>
          </p:cNvSpPr>
          <p:nvPr/>
        </p:nvSpPr>
        <p:spPr bwMode="auto">
          <a:xfrm>
            <a:off x="3962416" y="2927287"/>
            <a:ext cx="1020711" cy="273119"/>
          </a:xfrm>
          <a:prstGeom prst="rightArrow">
            <a:avLst>
              <a:gd name="adj1" fmla="val 50000"/>
              <a:gd name="adj2" fmla="val 792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7221425" y="2286030"/>
            <a:ext cx="161766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通过叉丝板小孔，调节叉丝板位置，将亮斑调整到毛细管中心。固定叉丝板位置</a:t>
            </a:r>
          </a:p>
        </p:txBody>
      </p:sp>
      <p:sp>
        <p:nvSpPr>
          <p:cNvPr id="27659" name="动作按钮: 开始 1">
            <a:hlinkClick r:id="rId4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727950" y="6110288"/>
            <a:ext cx="539750" cy="539750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0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35975" y="6096000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3" name="椭圆 2"/>
          <p:cNvSpPr>
            <a:spLocks noChangeArrowheads="1"/>
          </p:cNvSpPr>
          <p:nvPr/>
        </p:nvSpPr>
        <p:spPr bwMode="auto">
          <a:xfrm>
            <a:off x="5903182" y="2971812"/>
            <a:ext cx="497570" cy="52053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4" name="Text Box 6"/>
          <p:cNvSpPr txBox="1">
            <a:spLocks noChangeArrowheads="1"/>
          </p:cNvSpPr>
          <p:nvPr/>
        </p:nvSpPr>
        <p:spPr bwMode="auto">
          <a:xfrm>
            <a:off x="434593" y="4242536"/>
            <a:ext cx="1470477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、调节后腔镜，保证最中心亮斑在周围亮斑的中心位置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600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注：图片仅供参考，中心亮斑以实际为准</a:t>
            </a:r>
            <a:endParaRPr lang="zh-CN" altLang="zh-CN" i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十字叉丝法调节后腔镜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80" y="4511454"/>
            <a:ext cx="1274802" cy="1274802"/>
          </a:xfrm>
          <a:prstGeom prst="rect">
            <a:avLst/>
          </a:prstGeom>
        </p:spPr>
      </p:pic>
      <p:sp>
        <p:nvSpPr>
          <p:cNvPr id="27662" name="Line 12"/>
          <p:cNvSpPr>
            <a:spLocks noChangeShapeType="1"/>
          </p:cNvSpPr>
          <p:nvPr/>
        </p:nvSpPr>
        <p:spPr bwMode="auto">
          <a:xfrm>
            <a:off x="6395753" y="3352802"/>
            <a:ext cx="825672" cy="132053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93214"/>
            <a:ext cx="3354436" cy="1958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0203" y="42026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放大</a:t>
            </a:r>
          </a:p>
        </p:txBody>
      </p:sp>
      <p:sp>
        <p:nvSpPr>
          <p:cNvPr id="7" name="圆角右箭头 6"/>
          <p:cNvSpPr/>
          <p:nvPr/>
        </p:nvSpPr>
        <p:spPr bwMode="auto">
          <a:xfrm rot="10800000">
            <a:off x="4671717" y="4242536"/>
            <a:ext cx="1424242" cy="761452"/>
          </a:xfrm>
          <a:prstGeom prst="bentArrow">
            <a:avLst>
              <a:gd name="adj1" fmla="val 25000"/>
              <a:gd name="adj2" fmla="val 17375"/>
              <a:gd name="adj3" fmla="val 34531"/>
              <a:gd name="adj4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H="1">
            <a:off x="3429030" y="5222244"/>
            <a:ext cx="3657504" cy="8145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383837" y="52694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再放大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430212" y="5328563"/>
            <a:ext cx="82835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调节后腔镜旋钮，将叉丝像交点与毛细管内亮斑重合。反复调节，直至出激光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注：激光器出光后，禁止在叉丝板小孔处观察激光。</a:t>
            </a:r>
            <a:endParaRPr lang="zh-CN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59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727950" y="6110288"/>
            <a:ext cx="539750" cy="539750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0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35975" y="6096000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十字叉丝法调节后腔镜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66" y="1559198"/>
            <a:ext cx="5029068" cy="367292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3124238" y="2362228"/>
            <a:ext cx="914374" cy="457188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eaLnBrk="1" hangingPunct="1"/>
            <a:endParaRPr lang="zh-CN" altLang="en-US"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3657626" y="3622446"/>
            <a:ext cx="914374" cy="457188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eaLnBrk="1" hangingPunct="1"/>
            <a:endParaRPr lang="zh-CN" altLang="en-US"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434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304800" y="1371600"/>
            <a:ext cx="8229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1、细微后腔镜各个旋钮，使输出功率达到最大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381000" y="4324256"/>
            <a:ext cx="815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2、更换不同曲率半径的后腔镜，测量其处于不同位置时激光的功率</a:t>
            </a:r>
          </a:p>
        </p:txBody>
      </p:sp>
      <p:sp>
        <p:nvSpPr>
          <p:cNvPr id="28679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543800" y="6034088"/>
            <a:ext cx="539750" cy="539750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680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250238" y="6019800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功率测量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-5617" r="5366"/>
          <a:stretch/>
        </p:blipFill>
        <p:spPr>
          <a:xfrm>
            <a:off x="1347829" y="1688358"/>
            <a:ext cx="2705844" cy="1905932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 bwMode="auto">
          <a:xfrm>
            <a:off x="907708" y="2012382"/>
            <a:ext cx="1158809" cy="0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9442" y="1802002"/>
            <a:ext cx="1068387" cy="380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俯仰</a:t>
            </a:r>
          </a:p>
        </p:txBody>
      </p:sp>
      <p:cxnSp>
        <p:nvCxnSpPr>
          <p:cNvPr id="10" name="直接箭头连接符 9"/>
          <p:cNvCxnSpPr/>
          <p:nvPr/>
        </p:nvCxnSpPr>
        <p:spPr bwMode="auto">
          <a:xfrm>
            <a:off x="907708" y="2774362"/>
            <a:ext cx="1634484" cy="0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79442" y="2589696"/>
            <a:ext cx="70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摇摆</a:t>
            </a: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907712" y="3307748"/>
            <a:ext cx="2362134" cy="0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79442" y="3099842"/>
            <a:ext cx="70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</a:rPr>
              <a:t>前后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60" y="1787872"/>
            <a:ext cx="3429030" cy="1806417"/>
          </a:xfrm>
          <a:prstGeom prst="rect">
            <a:avLst/>
          </a:prstGeom>
        </p:spPr>
      </p:pic>
      <p:sp>
        <p:nvSpPr>
          <p:cNvPr id="19" name="AutoShape 12"/>
          <p:cNvSpPr>
            <a:spLocks noChangeArrowheads="1"/>
          </p:cNvSpPr>
          <p:nvPr/>
        </p:nvSpPr>
        <p:spPr bwMode="auto">
          <a:xfrm rot="10800000">
            <a:off x="4151701" y="2537592"/>
            <a:ext cx="872330" cy="360363"/>
          </a:xfrm>
          <a:prstGeom prst="leftArrow">
            <a:avLst>
              <a:gd name="adj1" fmla="val 50000"/>
              <a:gd name="adj2" fmla="val 803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52" y="4830472"/>
            <a:ext cx="4114696" cy="14178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86376" y="3669252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最大功率参考值：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0.71w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功率测量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371600"/>
            <a:ext cx="8229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、实验数据（仅供参考）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8" y="2133634"/>
            <a:ext cx="4419594" cy="3428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8" y="2133634"/>
            <a:ext cx="3657628" cy="34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9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实验2   共焦球面扫描干涉仪调整实验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720724" y="1800225"/>
            <a:ext cx="5603829" cy="2792413"/>
          </a:xfrm>
        </p:spPr>
        <p:txBody>
          <a:bodyPr/>
          <a:lstStyle/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实验整体结构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安装器件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51435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  <a:hlinkClick r:id="rId5" action="ppaction://hlinksldjump"/>
              </a:rPr>
              <a:t>激光准直调节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51435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连接共焦球面扫描干涉仪，示波器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51435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  <a:hlinkClick r:id="rId7" action="ppaction://hlinksldjump"/>
              </a:rPr>
              <a:t>调节共焦腔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8" action="ppaction://hlinksldjump"/>
              </a:rPr>
              <a:t>获取信号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700" name="动作按钮: 开始 1">
            <a:hlinkClick r:id="rId9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9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70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2-共焦球面扫描干涉仪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6892" y="4829175"/>
            <a:ext cx="609600" cy="609600"/>
          </a:xfrm>
          <a:prstGeom prst="rect">
            <a:avLst/>
          </a:prstGeom>
          <a:noFill/>
        </p:spPr>
      </p:pic>
      <p:sp>
        <p:nvSpPr>
          <p:cNvPr id="7" name="TextBox 18"/>
          <p:cNvSpPr txBox="1"/>
          <p:nvPr/>
        </p:nvSpPr>
        <p:spPr>
          <a:xfrm>
            <a:off x="1828872" y="4964698"/>
            <a:ext cx="2502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+mj-ea"/>
                <a:ea typeface="+mj-ea"/>
              </a:rPr>
              <a:t>销售范例音频请点击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3" y="2291804"/>
            <a:ext cx="7913117" cy="2813552"/>
          </a:xfrm>
          <a:prstGeom prst="rect">
            <a:avLst/>
          </a:prstGeom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8013"/>
            <a:ext cx="8382000" cy="649287"/>
          </a:xfrm>
          <a:noFill/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实验整体结构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228600" y="1447800"/>
            <a:ext cx="838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1、根据共焦球面扫描干涉仪调整实验装配图安装所有的器件，并调节各器件至同轴等高</a:t>
            </a:r>
          </a:p>
        </p:txBody>
      </p:sp>
      <p:sp>
        <p:nvSpPr>
          <p:cNvPr id="30730" name="动作按钮: 开始 1">
            <a:hlinkClick r:id="rId4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727950" y="6003925"/>
            <a:ext cx="539750" cy="54133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3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35975" y="5991225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>
            <a:off x="7619920" y="3239081"/>
            <a:ext cx="0" cy="217106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 bwMode="auto">
          <a:xfrm>
            <a:off x="6019762" y="3149883"/>
            <a:ext cx="0" cy="22602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 bwMode="auto">
          <a:xfrm>
            <a:off x="4495802" y="3239081"/>
            <a:ext cx="0" cy="217106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 bwMode="auto">
          <a:xfrm>
            <a:off x="2209862" y="3149883"/>
            <a:ext cx="0" cy="22602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524080" y="54101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氦氖激光器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21192" y="54101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可变光澜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99787" y="54101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共焦腔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162732" y="5421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探测器</a:t>
            </a:r>
          </a:p>
        </p:txBody>
      </p:sp>
    </p:spTree>
    <p:extLst>
      <p:ext uri="{BB962C8B-B14F-4D97-AF65-F5344CB8AC3E}">
        <p14:creationId xmlns:p14="http://schemas.microsoft.com/office/powerpoint/2010/main" val="338862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激光准直调节</a:t>
            </a:r>
            <a:endParaRPr lang="zh-CN" altLang="zh-CN">
              <a:latin typeface="黑体" panose="02010609060101010101" pitchFamily="49" charset="-122"/>
            </a:endParaRP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188416" y="1349376"/>
            <a:ext cx="14118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将可变光阑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靠近激光器，调节可变光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阑使激光打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在可变光阑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中心</a:t>
            </a:r>
          </a:p>
        </p:txBody>
      </p:sp>
      <p:sp>
        <p:nvSpPr>
          <p:cNvPr id="31751" name="AutoShape 8"/>
          <p:cNvSpPr>
            <a:spLocks noChangeArrowheads="1"/>
          </p:cNvSpPr>
          <p:nvPr/>
        </p:nvSpPr>
        <p:spPr bwMode="auto">
          <a:xfrm>
            <a:off x="3809990" y="2230459"/>
            <a:ext cx="1143000" cy="360363"/>
          </a:xfrm>
          <a:prstGeom prst="rightArrow">
            <a:avLst>
              <a:gd name="adj1" fmla="val 50000"/>
              <a:gd name="adj2" fmla="val 792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175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330" y="1349376"/>
            <a:ext cx="2123492" cy="203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3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12" y="1193404"/>
            <a:ext cx="1981222" cy="264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4" name="Text Box 11"/>
          <p:cNvSpPr txBox="1">
            <a:spLocks noChangeArrowheads="1"/>
          </p:cNvSpPr>
          <p:nvPr/>
        </p:nvSpPr>
        <p:spPr bwMode="auto">
          <a:xfrm>
            <a:off x="7246138" y="1221602"/>
            <a:ext cx="15929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将可变光阑拉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远调节氦氖激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光器支架旋钮，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使激光打在可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变光阑中心</a:t>
            </a:r>
          </a:p>
        </p:txBody>
      </p:sp>
      <p:sp>
        <p:nvSpPr>
          <p:cNvPr id="31755" name="Text Box 12"/>
          <p:cNvSpPr txBox="1">
            <a:spLocks noChangeArrowheads="1"/>
          </p:cNvSpPr>
          <p:nvPr/>
        </p:nvSpPr>
        <p:spPr bwMode="auto">
          <a:xfrm>
            <a:off x="5105386" y="5096402"/>
            <a:ext cx="30742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多次重复上述步骤直至任意移动可变光阑激光都能打在其中心</a:t>
            </a:r>
          </a:p>
        </p:txBody>
      </p:sp>
      <p:pic>
        <p:nvPicPr>
          <p:cNvPr id="3175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5" y="3925887"/>
            <a:ext cx="2270125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7" name="Line 14"/>
          <p:cNvSpPr>
            <a:spLocks noChangeShapeType="1"/>
          </p:cNvSpPr>
          <p:nvPr/>
        </p:nvSpPr>
        <p:spPr bwMode="auto">
          <a:xfrm flipH="1">
            <a:off x="2057428" y="4191000"/>
            <a:ext cx="14478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1758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6" y="4191000"/>
            <a:ext cx="1671638" cy="20907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9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653338" y="6346825"/>
            <a:ext cx="539750" cy="54133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760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59775" y="6334125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圆角右箭头 1"/>
          <p:cNvSpPr/>
          <p:nvPr/>
        </p:nvSpPr>
        <p:spPr bwMode="auto">
          <a:xfrm rot="10800000">
            <a:off x="5147330" y="4038584"/>
            <a:ext cx="1329620" cy="761960"/>
          </a:xfrm>
          <a:prstGeom prst="bentArrow">
            <a:avLst/>
          </a:prstGeom>
          <a:solidFill>
            <a:srgbClr val="0087E2"/>
          </a:solidFill>
          <a:ln>
            <a:solidFill>
              <a:srgbClr val="00206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7662" y="2287588"/>
            <a:ext cx="409692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Line 4"/>
          <p:cNvSpPr>
            <a:spLocks noChangeShapeType="1"/>
          </p:cNvSpPr>
          <p:nvPr/>
        </p:nvSpPr>
        <p:spPr bwMode="auto">
          <a:xfrm flipH="1">
            <a:off x="2133600" y="3811587"/>
            <a:ext cx="1295430" cy="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 flipH="1">
            <a:off x="3048000" y="3811587"/>
            <a:ext cx="914416" cy="83820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5" name="Oval 8" descr="IMG_5890_副本"/>
          <p:cNvSpPr>
            <a:spLocks noChangeArrowheads="1"/>
          </p:cNvSpPr>
          <p:nvPr/>
        </p:nvSpPr>
        <p:spPr bwMode="auto">
          <a:xfrm>
            <a:off x="838200" y="3201988"/>
            <a:ext cx="1079500" cy="10795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6" name="Text Box 9"/>
          <p:cNvSpPr txBox="1">
            <a:spLocks noChangeArrowheads="1"/>
          </p:cNvSpPr>
          <p:nvPr/>
        </p:nvSpPr>
        <p:spPr bwMode="auto">
          <a:xfrm>
            <a:off x="609600" y="2209800"/>
            <a:ext cx="1752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锯齿波输出接共焦球面扫描干涉仪</a:t>
            </a:r>
          </a:p>
        </p:txBody>
      </p:sp>
      <p:sp>
        <p:nvSpPr>
          <p:cNvPr id="32777" name="Oval 10" descr="IMG_5901_副本"/>
          <p:cNvSpPr>
            <a:spLocks noChangeArrowheads="1"/>
          </p:cNvSpPr>
          <p:nvPr/>
        </p:nvSpPr>
        <p:spPr bwMode="auto">
          <a:xfrm>
            <a:off x="2133600" y="4649788"/>
            <a:ext cx="1079500" cy="10795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8" name="Text Box 11"/>
          <p:cNvSpPr txBox="1">
            <a:spLocks noChangeArrowheads="1"/>
          </p:cNvSpPr>
          <p:nvPr/>
        </p:nvSpPr>
        <p:spPr bwMode="auto">
          <a:xfrm>
            <a:off x="685800" y="4954588"/>
            <a:ext cx="13716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探测器电源接探测器</a:t>
            </a:r>
          </a:p>
        </p:txBody>
      </p:sp>
      <p:sp>
        <p:nvSpPr>
          <p:cNvPr id="32779" name="Text Box 12"/>
          <p:cNvSpPr txBox="1">
            <a:spLocks noChangeArrowheads="1"/>
          </p:cNvSpPr>
          <p:nvPr/>
        </p:nvSpPr>
        <p:spPr bwMode="auto">
          <a:xfrm>
            <a:off x="4571950" y="5714940"/>
            <a:ext cx="1905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锯齿波检测接示波器，用于检测</a:t>
            </a:r>
          </a:p>
        </p:txBody>
      </p:sp>
      <p:sp>
        <p:nvSpPr>
          <p:cNvPr id="32780" name="Text Box 13"/>
          <p:cNvSpPr txBox="1">
            <a:spLocks noChangeArrowheads="1"/>
          </p:cNvSpPr>
          <p:nvPr/>
        </p:nvSpPr>
        <p:spPr bwMode="auto">
          <a:xfrm>
            <a:off x="6978650" y="1676446"/>
            <a:ext cx="1905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信号输出接示波器，示波器触发方式为直流，触发通道为锯齿波检测通道。另外，打开示波器信号探测通道的“信号反向功能”</a:t>
            </a:r>
          </a:p>
        </p:txBody>
      </p:sp>
      <p:sp>
        <p:nvSpPr>
          <p:cNvPr id="32781" name="动作按钮: 开始 1">
            <a:hlinkClick r:id="rId7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7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82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连接共焦球面扫描干涉仪，连接示波器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4724404"/>
            <a:ext cx="1729869" cy="1066696"/>
          </a:xfrm>
          <a:prstGeom prst="rect">
            <a:avLst/>
          </a:prstGeom>
        </p:spPr>
      </p:pic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4495802" y="3809990"/>
            <a:ext cx="304798" cy="14477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88" y="4151369"/>
            <a:ext cx="1729869" cy="1066696"/>
          </a:xfrm>
          <a:prstGeom prst="rect">
            <a:avLst/>
          </a:prstGeom>
        </p:spPr>
      </p:pic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5029200" y="3811587"/>
            <a:ext cx="3047908" cy="7334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共焦球面扫描干涉仪连线说明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5878413"/>
            <a:ext cx="60960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57792" y="6022971"/>
            <a:ext cx="2502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+mj-ea"/>
                <a:ea typeface="+mj-ea"/>
              </a:rPr>
              <a:t>销售范例音频请点击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3"/>
          <p:cNvSpPr>
            <a:spLocks noChangeArrowheads="1"/>
          </p:cNvSpPr>
          <p:nvPr/>
        </p:nvSpPr>
        <p:spPr bwMode="auto">
          <a:xfrm>
            <a:off x="2514626" y="2025650"/>
            <a:ext cx="1066800" cy="360363"/>
          </a:xfrm>
          <a:prstGeom prst="rightArrow">
            <a:avLst>
              <a:gd name="adj1" fmla="val 50000"/>
              <a:gd name="adj2" fmla="val 74009"/>
            </a:avLst>
          </a:prstGeom>
          <a:solidFill>
            <a:schemeClr val="accent1"/>
          </a:solidFill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379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06" y="1300307"/>
            <a:ext cx="1817688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3796" name="组合 2"/>
          <p:cNvGrpSpPr>
            <a:grpSpLocks noChangeAspect="1"/>
          </p:cNvGrpSpPr>
          <p:nvPr/>
        </p:nvGrpSpPr>
        <p:grpSpPr bwMode="auto">
          <a:xfrm>
            <a:off x="639763" y="1312862"/>
            <a:ext cx="2624137" cy="2220911"/>
            <a:chOff x="1981200" y="1298575"/>
            <a:chExt cx="3131684" cy="2650678"/>
          </a:xfrm>
        </p:grpSpPr>
        <p:pic>
          <p:nvPicPr>
            <p:cNvPr id="33812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298575"/>
              <a:ext cx="1981200" cy="1998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3813" name="Oval 14"/>
            <p:cNvSpPr>
              <a:spLocks noChangeArrowheads="1"/>
            </p:cNvSpPr>
            <p:nvPr/>
          </p:nvSpPr>
          <p:spPr bwMode="auto">
            <a:xfrm>
              <a:off x="1981200" y="1831975"/>
              <a:ext cx="609600" cy="609600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814" name="Oval 15"/>
            <p:cNvSpPr>
              <a:spLocks noChangeArrowheads="1"/>
            </p:cNvSpPr>
            <p:nvPr/>
          </p:nvSpPr>
          <p:spPr bwMode="auto">
            <a:xfrm>
              <a:off x="3124200" y="2212975"/>
              <a:ext cx="304800" cy="304800"/>
            </a:xfrm>
            <a:prstGeom prst="ellips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815" name="Line 16"/>
            <p:cNvSpPr>
              <a:spLocks noChangeShapeType="1"/>
            </p:cNvSpPr>
            <p:nvPr/>
          </p:nvSpPr>
          <p:spPr bwMode="auto">
            <a:xfrm>
              <a:off x="2438400" y="2365375"/>
              <a:ext cx="381000" cy="1066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6" name="Line 17"/>
            <p:cNvSpPr>
              <a:spLocks noChangeShapeType="1"/>
            </p:cNvSpPr>
            <p:nvPr/>
          </p:nvSpPr>
          <p:spPr bwMode="auto">
            <a:xfrm>
              <a:off x="3352800" y="2441575"/>
              <a:ext cx="685800" cy="1143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7" name="Text Box 18"/>
            <p:cNvSpPr txBox="1">
              <a:spLocks noChangeArrowheads="1"/>
            </p:cNvSpPr>
            <p:nvPr/>
          </p:nvSpPr>
          <p:spPr bwMode="auto">
            <a:xfrm>
              <a:off x="2720975" y="3373438"/>
              <a:ext cx="30956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818" name="Text Box 19"/>
            <p:cNvSpPr txBox="1">
              <a:spLocks noChangeArrowheads="1"/>
            </p:cNvSpPr>
            <p:nvPr/>
          </p:nvSpPr>
          <p:spPr bwMode="auto">
            <a:xfrm>
              <a:off x="2362200" y="3355975"/>
              <a:ext cx="1330232" cy="44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散射光斑</a:t>
              </a:r>
            </a:p>
          </p:txBody>
        </p:sp>
        <p:sp>
          <p:nvSpPr>
            <p:cNvPr id="33819" name="Text Box 20"/>
            <p:cNvSpPr txBox="1">
              <a:spLocks noChangeArrowheads="1"/>
            </p:cNvSpPr>
            <p:nvPr/>
          </p:nvSpPr>
          <p:spPr bwMode="auto">
            <a:xfrm>
              <a:off x="3505200" y="3508375"/>
              <a:ext cx="1607684" cy="44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反射小亮斑</a:t>
              </a:r>
            </a:p>
          </p:txBody>
        </p:sp>
      </p:grpSp>
      <p:sp>
        <p:nvSpPr>
          <p:cNvPr id="33798" name="Text Box 22"/>
          <p:cNvSpPr txBox="1">
            <a:spLocks noChangeArrowheads="1"/>
          </p:cNvSpPr>
          <p:nvPr/>
        </p:nvSpPr>
        <p:spPr bwMode="auto">
          <a:xfrm>
            <a:off x="3581426" y="3232767"/>
            <a:ext cx="3416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调整共焦腔使散射光斑和小亮斑</a:t>
            </a: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与可变光阑同心（如上图）</a:t>
            </a:r>
          </a:p>
        </p:txBody>
      </p:sp>
      <p:pic>
        <p:nvPicPr>
          <p:cNvPr id="3380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24" y="1272778"/>
            <a:ext cx="2064923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0" name="Picture 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88" y="4015007"/>
            <a:ext cx="1433513" cy="1820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801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653338" y="5880100"/>
            <a:ext cx="539750" cy="54133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802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59775" y="5867400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803" name="AutoShape 3"/>
          <p:cNvSpPr>
            <a:spLocks noChangeArrowheads="1"/>
          </p:cNvSpPr>
          <p:nvPr/>
        </p:nvSpPr>
        <p:spPr bwMode="auto">
          <a:xfrm flipH="1">
            <a:off x="3200436" y="4634647"/>
            <a:ext cx="1479570" cy="360363"/>
          </a:xfrm>
          <a:prstGeom prst="rightArrow">
            <a:avLst>
              <a:gd name="adj1" fmla="val 50000"/>
              <a:gd name="adj2" fmla="val 74009"/>
            </a:avLst>
          </a:prstGeom>
          <a:solidFill>
            <a:schemeClr val="accent1"/>
          </a:solidFill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80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8013"/>
            <a:ext cx="8382000" cy="649287"/>
          </a:xfrm>
          <a:noFill/>
        </p:spPr>
        <p:txBody>
          <a:bodyPr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调节共焦腔</a:t>
            </a:r>
            <a:endParaRPr lang="zh-CN" altLang="zh-CN">
              <a:latin typeface="黑体" panose="02010609060101010101" pitchFamily="49" charset="-122"/>
            </a:endParaRPr>
          </a:p>
        </p:txBody>
      </p:sp>
      <p:sp>
        <p:nvSpPr>
          <p:cNvPr id="33806" name="Text Box 22"/>
          <p:cNvSpPr txBox="1">
            <a:spLocks noChangeArrowheads="1"/>
          </p:cNvSpPr>
          <p:nvPr/>
        </p:nvSpPr>
        <p:spPr bwMode="auto">
          <a:xfrm>
            <a:off x="3138516" y="5007930"/>
            <a:ext cx="23621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+mj-ea"/>
                <a:ea typeface="+mj-ea"/>
              </a:rPr>
              <a:t>微调共焦腔支架旋钮，使得共焦腔后端输出光斑重合</a:t>
            </a:r>
            <a:br>
              <a:rPr lang="zh-CN" altLang="en-US" dirty="0"/>
            </a:b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245" y="1994411"/>
            <a:ext cx="1121761" cy="4328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0" r="14973" b="-1779"/>
          <a:stretch/>
        </p:blipFill>
        <p:spPr>
          <a:xfrm>
            <a:off x="5317311" y="3846342"/>
            <a:ext cx="1959023" cy="2401491"/>
          </a:xfrm>
          <a:prstGeom prst="rect">
            <a:avLst/>
          </a:prstGeom>
        </p:spPr>
      </p:pic>
      <p:sp>
        <p:nvSpPr>
          <p:cNvPr id="8" name="圆角右箭头 7"/>
          <p:cNvSpPr/>
          <p:nvPr/>
        </p:nvSpPr>
        <p:spPr bwMode="auto">
          <a:xfrm rot="10800000">
            <a:off x="7276335" y="3533773"/>
            <a:ext cx="908844" cy="1228565"/>
          </a:xfrm>
          <a:prstGeom prst="bentArrow">
            <a:avLst/>
          </a:prstGeom>
          <a:solidFill>
            <a:srgbClr val="0087E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7126" y="1556792"/>
            <a:ext cx="2053382" cy="649288"/>
          </a:xfrm>
        </p:spPr>
        <p:txBody>
          <a:bodyPr/>
          <a:lstStyle/>
          <a:p>
            <a:pPr eaLnBrk="1" hangingPunct="1"/>
            <a:r>
              <a:rPr lang="zh-CN" altLang="zh-CN" sz="6000" dirty="0"/>
              <a:t>目录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607377" y="2717765"/>
            <a:ext cx="3463280" cy="665163"/>
            <a:chOff x="2363652" y="2729089"/>
            <a:chExt cx="3463280" cy="665163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2363652" y="2729089"/>
              <a:ext cx="762000" cy="665163"/>
              <a:chOff x="3174" y="2656"/>
              <a:chExt cx="1549" cy="1351"/>
            </a:xfrm>
          </p:grpSpPr>
          <p:sp>
            <p:nvSpPr>
              <p:cNvPr id="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" name="Line 14"/>
            <p:cNvSpPr>
              <a:spLocks noChangeShapeType="1"/>
            </p:cNvSpPr>
            <p:nvPr/>
          </p:nvSpPr>
          <p:spPr bwMode="auto">
            <a:xfrm>
              <a:off x="2973252" y="3338689"/>
              <a:ext cx="285368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3190740" y="2805289"/>
              <a:ext cx="198812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2400" b="1" dirty="0">
                  <a:latin typeface="楷体" pitchFamily="49" charset="-122"/>
                  <a:ea typeface="楷体" pitchFamily="49" charset="-122"/>
                </a:rPr>
                <a:t>  </a:t>
              </a:r>
              <a:r>
                <a:rPr lang="zh-CN" altLang="en-US" sz="2800" b="1" dirty="0">
                  <a:latin typeface="楷体" pitchFamily="49" charset="-122"/>
                  <a:ea typeface="楷体" pitchFamily="49" charset="-122"/>
                  <a:hlinkClick r:id="rId2" action="ppaction://hlinksldjump"/>
                </a:rPr>
                <a:t>产品概述</a:t>
              </a:r>
              <a:endParaRPr lang="en-US" altLang="zh-CN" sz="2800" b="1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2560502" y="2827514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613772" y="3804133"/>
            <a:ext cx="3463280" cy="665163"/>
            <a:chOff x="2363652" y="2729089"/>
            <a:chExt cx="3463280" cy="665163"/>
          </a:xfrm>
        </p:grpSpPr>
        <p:grpSp>
          <p:nvGrpSpPr>
            <p:cNvPr id="30" name="Group 7"/>
            <p:cNvGrpSpPr>
              <a:grpSpLocks/>
            </p:cNvGrpSpPr>
            <p:nvPr/>
          </p:nvGrpSpPr>
          <p:grpSpPr bwMode="auto">
            <a:xfrm>
              <a:off x="2363652" y="2729089"/>
              <a:ext cx="762000" cy="665163"/>
              <a:chOff x="3174" y="2656"/>
              <a:chExt cx="1549" cy="1351"/>
            </a:xfrm>
          </p:grpSpPr>
          <p:sp>
            <p:nvSpPr>
              <p:cNvPr id="34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1" name="Line 14"/>
            <p:cNvSpPr>
              <a:spLocks noChangeShapeType="1"/>
            </p:cNvSpPr>
            <p:nvPr/>
          </p:nvSpPr>
          <p:spPr bwMode="auto">
            <a:xfrm>
              <a:off x="2973252" y="3338689"/>
              <a:ext cx="285368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Text Box 15"/>
            <p:cNvSpPr txBox="1">
              <a:spLocks noChangeArrowheads="1"/>
            </p:cNvSpPr>
            <p:nvPr/>
          </p:nvSpPr>
          <p:spPr bwMode="auto">
            <a:xfrm>
              <a:off x="3190740" y="2805289"/>
              <a:ext cx="198812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2400" b="1" dirty="0">
                  <a:ea typeface="宋体" charset="-122"/>
                </a:rPr>
                <a:t>    </a:t>
              </a:r>
              <a:r>
                <a:rPr lang="zh-CN" altLang="en-US" sz="2800" b="1" dirty="0">
                  <a:latin typeface="楷体" pitchFamily="49" charset="-122"/>
                  <a:ea typeface="楷体" pitchFamily="49" charset="-122"/>
                  <a:hlinkClick r:id="rId3" action="ppaction://hlinksldjump"/>
                </a:rPr>
                <a:t>实验内容</a:t>
              </a:r>
              <a:endParaRPr lang="en-US" altLang="zh-CN" sz="2800" b="1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33" name="Text Box 16"/>
            <p:cNvSpPr txBox="1">
              <a:spLocks noChangeArrowheads="1"/>
            </p:cNvSpPr>
            <p:nvPr/>
          </p:nvSpPr>
          <p:spPr bwMode="gray">
            <a:xfrm>
              <a:off x="2560502" y="2827514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58046" y="4874281"/>
            <a:ext cx="3463280" cy="665163"/>
            <a:chOff x="2363652" y="2729089"/>
            <a:chExt cx="3463280" cy="665163"/>
          </a:xfrm>
        </p:grpSpPr>
        <p:grpSp>
          <p:nvGrpSpPr>
            <p:cNvPr id="38" name="Group 7"/>
            <p:cNvGrpSpPr>
              <a:grpSpLocks/>
            </p:cNvGrpSpPr>
            <p:nvPr/>
          </p:nvGrpSpPr>
          <p:grpSpPr bwMode="auto">
            <a:xfrm>
              <a:off x="2363652" y="2729089"/>
              <a:ext cx="762000" cy="665163"/>
              <a:chOff x="3174" y="2656"/>
              <a:chExt cx="1549" cy="1351"/>
            </a:xfrm>
          </p:grpSpPr>
          <p:sp>
            <p:nvSpPr>
              <p:cNvPr id="42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" name="Line 14"/>
            <p:cNvSpPr>
              <a:spLocks noChangeShapeType="1"/>
            </p:cNvSpPr>
            <p:nvPr/>
          </p:nvSpPr>
          <p:spPr bwMode="auto">
            <a:xfrm>
              <a:off x="2973252" y="3338689"/>
              <a:ext cx="285368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15"/>
            <p:cNvSpPr txBox="1">
              <a:spLocks noChangeArrowheads="1"/>
            </p:cNvSpPr>
            <p:nvPr/>
          </p:nvSpPr>
          <p:spPr bwMode="auto">
            <a:xfrm>
              <a:off x="3190740" y="2805289"/>
              <a:ext cx="198812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2400" b="1" dirty="0">
                  <a:ea typeface="宋体" charset="-122"/>
                </a:rPr>
                <a:t>       </a:t>
              </a:r>
              <a:r>
                <a:rPr lang="zh-CN" altLang="en-US" sz="2800" b="1" dirty="0">
                  <a:latin typeface="楷体" pitchFamily="49" charset="-122"/>
                  <a:ea typeface="楷体" pitchFamily="49" charset="-122"/>
                </a:rPr>
                <a:t>总结</a:t>
              </a:r>
              <a:endParaRPr lang="en-US" altLang="zh-CN" sz="2800" b="1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2559415" y="2827514"/>
              <a:ext cx="3561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7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8013"/>
            <a:ext cx="7315118" cy="649287"/>
          </a:xfrm>
          <a:noFill/>
        </p:spPr>
        <p:txBody>
          <a:bodyPr/>
          <a:lstStyle/>
          <a:p>
            <a:pPr eaLnBrk="1" hangingPunct="1"/>
            <a:r>
              <a:rPr lang="zh-CN" altLang="en-US" sz="2800" dirty="0">
                <a:latin typeface="黑体" panose="02010609060101010101" pitchFamily="49" charset="-122"/>
              </a:rPr>
              <a:t>自由光谱程及扫描干涉仪腔长测量</a:t>
            </a:r>
            <a:endParaRPr lang="zh-CN" altLang="zh-CN" sz="2800" dirty="0">
              <a:latin typeface="黑体" panose="02010609060101010101" pitchFamily="49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57300"/>
            <a:ext cx="3805237" cy="3047974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调整器件获得理想信号：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调整探测器位置使得示波输出的探测信号最强。</a:t>
            </a: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微调共焦腔支架旋钮，使得示波器信号通道探测的信号峰值最窄。</a:t>
            </a: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调节扫频干涉仪的调制幅度，确保在一个锯齿波周期内出现两个序列的纵模分布。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(4)</a:t>
            </a:r>
            <a:r>
              <a:rPr lang="zh-CN" altLang="en-US" sz="2000" dirty="0">
                <a:latin typeface="+mj-ea"/>
                <a:ea typeface="+mj-ea"/>
              </a:rPr>
              <a:t>使用示波器的光标测量功能，测量纵模间隔</a:t>
            </a:r>
            <a:r>
              <a:rPr lang="el-GR" altLang="zh-CN" sz="2000" dirty="0">
                <a:latin typeface="+mj-ea"/>
                <a:ea typeface="+mj-ea"/>
              </a:rPr>
              <a:t>Δ</a:t>
            </a:r>
            <a:r>
              <a:rPr lang="en-US" altLang="zh-CN" sz="20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+mj-ea"/>
                <a:ea typeface="+mj-ea"/>
              </a:rPr>
              <a:t>和周期间隔</a:t>
            </a:r>
            <a:r>
              <a:rPr lang="el-GR" altLang="zh-CN" sz="2000" dirty="0">
                <a:latin typeface="+mj-ea"/>
                <a:ea typeface="+mj-ea"/>
              </a:rPr>
              <a:t>Δ</a:t>
            </a:r>
            <a:r>
              <a:rPr lang="en-US" altLang="zh-CN" sz="20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4821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543800" y="6032500"/>
            <a:ext cx="552450" cy="55403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822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61363" y="6019800"/>
            <a:ext cx="442912" cy="5524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22223" r="12501"/>
          <a:stretch/>
        </p:blipFill>
        <p:spPr>
          <a:xfrm>
            <a:off x="4572000" y="1257300"/>
            <a:ext cx="4114692" cy="3130797"/>
          </a:xfrm>
          <a:prstGeom prst="rect">
            <a:avLst/>
          </a:prstGeom>
        </p:spPr>
      </p:pic>
      <p:sp>
        <p:nvSpPr>
          <p:cNvPr id="16" name="右大括号 15"/>
          <p:cNvSpPr/>
          <p:nvPr/>
        </p:nvSpPr>
        <p:spPr bwMode="auto">
          <a:xfrm rot="5400000">
            <a:off x="5708663" y="2683361"/>
            <a:ext cx="216000" cy="540000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左大括号 2"/>
          <p:cNvSpPr/>
          <p:nvPr/>
        </p:nvSpPr>
        <p:spPr bwMode="auto">
          <a:xfrm rot="16200000">
            <a:off x="5363232" y="3092406"/>
            <a:ext cx="180000" cy="180000"/>
          </a:xfrm>
          <a:prstGeom prst="leftBrace">
            <a:avLst/>
          </a:prstGeom>
          <a:ln w="22225" cap="flat">
            <a:solidFill>
              <a:srgbClr val="FF0000"/>
            </a:solidFill>
            <a:headEnd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48198" y="4810188"/>
            <a:ext cx="1785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纵模间隔</a:t>
            </a:r>
          </a:p>
        </p:txBody>
      </p:sp>
      <p:cxnSp>
        <p:nvCxnSpPr>
          <p:cNvPr id="7" name="直接箭头连接符 6"/>
          <p:cNvCxnSpPr>
            <a:stCxn id="3" idx="1"/>
            <a:endCxn id="4" idx="0"/>
          </p:cNvCxnSpPr>
          <p:nvPr/>
        </p:nvCxnSpPr>
        <p:spPr bwMode="auto">
          <a:xfrm>
            <a:off x="5453232" y="3272406"/>
            <a:ext cx="87818" cy="1537782"/>
          </a:xfrm>
          <a:prstGeom prst="straightConnector1">
            <a:avLst/>
          </a:prstGeom>
          <a:ln w="222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6" idx="1"/>
            <a:endCxn id="10" idx="0"/>
          </p:cNvCxnSpPr>
          <p:nvPr/>
        </p:nvCxnSpPr>
        <p:spPr bwMode="auto">
          <a:xfrm>
            <a:off x="5816663" y="3061361"/>
            <a:ext cx="1739697" cy="1742478"/>
          </a:xfrm>
          <a:prstGeom prst="straightConnector1">
            <a:avLst/>
          </a:prstGeom>
          <a:ln w="222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641984" y="4803839"/>
            <a:ext cx="182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周期间隔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21874"/>
          <a:stretch/>
        </p:blipFill>
        <p:spPr>
          <a:xfrm>
            <a:off x="1676476" y="4953650"/>
            <a:ext cx="1647986" cy="113395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1000" y="5283614"/>
            <a:ext cx="765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根据公式                                计算自由光谱程和扫描仪腔长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已知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L=250mm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，扫描干涉仪腔长参考值为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l=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30.2mm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1219200"/>
          </a:xfrm>
        </p:spPr>
        <p:txBody>
          <a:bodyPr/>
          <a:lstStyle/>
          <a:p>
            <a:pPr eaLnBrk="1" hangingPunct="1"/>
            <a:r>
              <a:rPr lang="zh-CN" altLang="zh-CN" dirty="0">
                <a:latin typeface="黑体" panose="02010609060101010101" pitchFamily="49" charset="-122"/>
              </a:rPr>
              <a:t>实验3  氦氖激光纵模正交偏振与模式竞争观测实验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20725" y="1800225"/>
            <a:ext cx="2819400" cy="2286000"/>
          </a:xfrm>
        </p:spPr>
        <p:txBody>
          <a:bodyPr/>
          <a:lstStyle/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整体结构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光路搭建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实验现象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51435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正交偏振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51435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纵模竞争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44" name="动作按钮: 开始 1">
            <a:hlinkClick r:id="rId5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5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45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9" y="2526478"/>
            <a:ext cx="7467404" cy="2655076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685800"/>
          </a:xfrm>
          <a:noFill/>
        </p:spPr>
        <p:txBody>
          <a:bodyPr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整体结构</a:t>
            </a:r>
            <a:endParaRPr lang="zh-CN" altLang="zh-CN">
              <a:latin typeface="黑体" panose="02010609060101010101" pitchFamily="49" charset="-122"/>
            </a:endParaRP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495300" y="1779588"/>
            <a:ext cx="7239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在实验2的光路基础上，将可变光阑更换成偏振片架。</a:t>
            </a:r>
          </a:p>
        </p:txBody>
      </p:sp>
      <p:sp>
        <p:nvSpPr>
          <p:cNvPr id="36873" name="Text Box 17"/>
          <p:cNvSpPr txBox="1">
            <a:spLocks noChangeArrowheads="1"/>
          </p:cNvSpPr>
          <p:nvPr/>
        </p:nvSpPr>
        <p:spPr bwMode="auto">
          <a:xfrm>
            <a:off x="8177213" y="1067534"/>
            <a:ext cx="877163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偏振片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共焦腔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探测器</a:t>
            </a:r>
          </a:p>
        </p:txBody>
      </p:sp>
      <p:sp>
        <p:nvSpPr>
          <p:cNvPr id="36874" name="动作按钮: 开始 1">
            <a:hlinkClick r:id="rId4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875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>
            <a:off x="7467524" y="3423171"/>
            <a:ext cx="0" cy="206317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6019762" y="3423171"/>
            <a:ext cx="0" cy="206317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 bwMode="auto">
          <a:xfrm>
            <a:off x="4572000" y="3423171"/>
            <a:ext cx="0" cy="206317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 bwMode="auto">
          <a:xfrm>
            <a:off x="2362258" y="3423171"/>
            <a:ext cx="0" cy="206317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720305" y="1332069"/>
            <a:ext cx="137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氦氖激光器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76476" y="54863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氦氖激光器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114812" y="54863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偏振片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62574" y="54863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共焦腔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047549" y="54980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探测器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609600"/>
          </a:xfrm>
          <a:noFill/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正交偏振现象观测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37891" name="Text Box 2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371600"/>
            <a:ext cx="8153400" cy="6096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（1）旋转偏振片角度，观察示波器纵模序列变化情况。验证氦氖激光器的偏振态为正交偏振。</a:t>
            </a:r>
          </a:p>
        </p:txBody>
      </p:sp>
      <p:pic>
        <p:nvPicPr>
          <p:cNvPr id="37892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8" r="13556" b="22727"/>
          <a:stretch/>
        </p:blipFill>
        <p:spPr bwMode="auto">
          <a:xfrm>
            <a:off x="1066892" y="1981200"/>
            <a:ext cx="2666930" cy="172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7"/>
          <a:stretch/>
        </p:blipFill>
        <p:spPr bwMode="auto">
          <a:xfrm>
            <a:off x="4648198" y="1981200"/>
            <a:ext cx="2801163" cy="160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2" b="4458"/>
          <a:stretch/>
        </p:blipFill>
        <p:spPr bwMode="auto">
          <a:xfrm>
            <a:off x="4648198" y="4145036"/>
            <a:ext cx="2801163" cy="164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r="7473" b="11576"/>
          <a:stretch/>
        </p:blipFill>
        <p:spPr bwMode="auto">
          <a:xfrm>
            <a:off x="1066892" y="4145036"/>
            <a:ext cx="2666930" cy="164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9" name="动作按钮: 开始 1">
            <a:hlinkClick r:id="rId7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772400" y="6186488"/>
            <a:ext cx="395288" cy="396875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7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900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78838" y="6172200"/>
            <a:ext cx="328612" cy="396875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641" y="6248326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注意：如果使用半外腔激器做此实验，则观察到的是线偏振现象。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97937" y="3730807"/>
            <a:ext cx="2188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偏振片旋转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0°</a:t>
            </a:r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33980" y="3730807"/>
            <a:ext cx="2188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偏振片旋转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90°</a:t>
            </a:r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45541" y="5788191"/>
            <a:ext cx="2188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偏振片旋转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180°</a:t>
            </a:r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33980" y="5827752"/>
            <a:ext cx="2188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偏振片旋转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270°</a:t>
            </a:r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纵模竞争现象观测</a:t>
            </a:r>
            <a:endParaRPr lang="zh-CN" altLang="zh-CN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5105400" cy="395288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ea typeface="黑体" panose="02010609060101010101" pitchFamily="49" charset="-122"/>
              </a:rPr>
              <a:t>）取下偏振片，观察氦氖激光器纵模竞争现象。</a:t>
            </a:r>
          </a:p>
          <a:p>
            <a:pPr eaLnBrk="1" hangingPunct="1"/>
            <a:endParaRPr lang="zh-CN" altLang="en-US" sz="2000" dirty="0">
              <a:ea typeface="黑体" panose="02010609060101010101" pitchFamily="49" charset="-122"/>
            </a:endParaRP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r="8689" b="16102"/>
          <a:stretch/>
        </p:blipFill>
        <p:spPr bwMode="auto">
          <a:xfrm>
            <a:off x="4885161" y="1767841"/>
            <a:ext cx="3031280" cy="17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r="8689" b="11073"/>
          <a:stretch/>
        </p:blipFill>
        <p:spPr bwMode="auto">
          <a:xfrm>
            <a:off x="4885159" y="4191953"/>
            <a:ext cx="3031282" cy="17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r="8751" b="15355"/>
          <a:stretch/>
        </p:blipFill>
        <p:spPr bwMode="auto">
          <a:xfrm>
            <a:off x="543349" y="4192747"/>
            <a:ext cx="3029692" cy="17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AutoShape 7"/>
          <p:cNvSpPr>
            <a:spLocks noChangeArrowheads="1"/>
          </p:cNvSpPr>
          <p:nvPr/>
        </p:nvSpPr>
        <p:spPr bwMode="auto">
          <a:xfrm rot="16200000" flipH="1">
            <a:off x="6134894" y="3706019"/>
            <a:ext cx="533400" cy="284162"/>
          </a:xfrm>
          <a:prstGeom prst="rightArrow">
            <a:avLst>
              <a:gd name="adj1" fmla="val 50000"/>
              <a:gd name="adj2" fmla="val 670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21" name="AutoShape 9"/>
          <p:cNvSpPr>
            <a:spLocks noChangeArrowheads="1"/>
          </p:cNvSpPr>
          <p:nvPr/>
        </p:nvSpPr>
        <p:spPr bwMode="auto">
          <a:xfrm flipH="1">
            <a:off x="3657600" y="4972050"/>
            <a:ext cx="1143000" cy="288925"/>
          </a:xfrm>
          <a:prstGeom prst="rightArrow">
            <a:avLst>
              <a:gd name="adj1" fmla="val 50000"/>
              <a:gd name="adj2" fmla="val 947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8922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r="5517" b="11845"/>
          <a:stretch/>
        </p:blipFill>
        <p:spPr bwMode="auto">
          <a:xfrm>
            <a:off x="543348" y="1768287"/>
            <a:ext cx="3029740" cy="1797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3" name="动作按钮: 开始 1">
            <a:hlinkClick r:id="rId7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772400" y="6175375"/>
            <a:ext cx="419100" cy="42068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7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24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78838" y="6172200"/>
            <a:ext cx="419100" cy="409575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 rot="10800000" flipH="1">
            <a:off x="3657624" y="2514624"/>
            <a:ext cx="1143000" cy="288925"/>
          </a:xfrm>
          <a:prstGeom prst="rightArrow">
            <a:avLst>
              <a:gd name="adj1" fmla="val 50000"/>
              <a:gd name="adj2" fmla="val 947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1143000"/>
          </a:xfrm>
        </p:spPr>
        <p:txBody>
          <a:bodyPr/>
          <a:lstStyle/>
          <a:p>
            <a:pPr eaLnBrk="1" hangingPunct="1"/>
            <a:r>
              <a:rPr lang="zh-CN" altLang="zh-CN" dirty="0"/>
              <a:t>实验4  氦氖激光纵模测量与等效腔长测量实验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720725" y="1800225"/>
            <a:ext cx="5708650" cy="2057400"/>
          </a:xfrm>
        </p:spPr>
        <p:txBody>
          <a:bodyPr/>
          <a:lstStyle/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整体结构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图像的获取与数据的处理</a:t>
            </a:r>
          </a:p>
        </p:txBody>
      </p:sp>
      <p:sp>
        <p:nvSpPr>
          <p:cNvPr id="39940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8013"/>
            <a:ext cx="8382000" cy="650875"/>
          </a:xfrm>
        </p:spPr>
        <p:txBody>
          <a:bodyPr/>
          <a:lstStyle/>
          <a:p>
            <a:pPr eaLnBrk="1" hangingPunct="1"/>
            <a:r>
              <a:rPr lang="zh-CN" altLang="en-US" dirty="0"/>
              <a:t>整体结构</a:t>
            </a:r>
            <a:endParaRPr lang="zh-CN" altLang="zh-CN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382000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根据氦氖激光模式分析与等效腔长测量实验装配图安装所有的器件。</a:t>
            </a:r>
          </a:p>
        </p:txBody>
      </p:sp>
      <p:sp>
        <p:nvSpPr>
          <p:cNvPr id="40965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426325" y="61960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66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134350" y="6181725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2100" y="5867336"/>
            <a:ext cx="617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COMS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相机要安装干涉滤光片和衰减片，不能用激光直接打在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COMS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上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4660"/>
            <a:ext cx="8293100" cy="221149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>
            <a:off x="1066892" y="2743218"/>
            <a:ext cx="0" cy="236213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 bwMode="auto">
          <a:xfrm>
            <a:off x="2115058" y="2667020"/>
            <a:ext cx="0" cy="2438336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 bwMode="auto">
          <a:xfrm>
            <a:off x="3200436" y="2743218"/>
            <a:ext cx="0" cy="2324082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>
            <a:off x="5029188" y="2743218"/>
            <a:ext cx="0" cy="2324082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 bwMode="auto">
          <a:xfrm>
            <a:off x="6781742" y="2743218"/>
            <a:ext cx="0" cy="2324082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>
            <a:off x="8000910" y="2705162"/>
            <a:ext cx="0" cy="236213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28310" y="5181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探测器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676476" y="51932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共焦腔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667050" y="51813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可变光阑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013525" y="51813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半外腔氦氖激光管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343160" y="51753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后腔镜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386336" y="517535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COMS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相机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204820" y="1367666"/>
            <a:ext cx="8382000" cy="1591582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在电脑上打开光束质量分析软件，调整相机的位置，使得激光光斑正入射到相机靶面。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适当调整相机增益和快门速度，使得所有图像均不出现饱和为宜。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注：具体操作方法可参考实验五</a:t>
            </a:r>
            <a:endParaRPr lang="zh-CN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81" b="44637"/>
          <a:stretch>
            <a:fillRect/>
          </a:stretch>
        </p:blipFill>
        <p:spPr bwMode="auto">
          <a:xfrm>
            <a:off x="585230" y="3024919"/>
            <a:ext cx="3047920" cy="23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81" b="38927"/>
          <a:stretch>
            <a:fillRect/>
          </a:stretch>
        </p:blipFill>
        <p:spPr bwMode="auto">
          <a:xfrm>
            <a:off x="5158490" y="2985694"/>
            <a:ext cx="2943944" cy="238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AutoShape 6"/>
          <p:cNvSpPr>
            <a:spLocks noChangeArrowheads="1"/>
          </p:cNvSpPr>
          <p:nvPr/>
        </p:nvSpPr>
        <p:spPr bwMode="auto">
          <a:xfrm>
            <a:off x="3976720" y="4015583"/>
            <a:ext cx="838200" cy="360363"/>
          </a:xfrm>
          <a:prstGeom prst="rightArrow">
            <a:avLst>
              <a:gd name="adj1" fmla="val 50000"/>
              <a:gd name="adj2" fmla="val 58150"/>
            </a:avLst>
          </a:prstGeom>
          <a:solidFill>
            <a:schemeClr val="accent1"/>
          </a:solidFill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1533374" y="4195764"/>
            <a:ext cx="0" cy="164536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1152374" y="5881613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饱和</a:t>
            </a:r>
          </a:p>
        </p:txBody>
      </p:sp>
      <p:sp>
        <p:nvSpPr>
          <p:cNvPr id="41994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995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9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8013"/>
            <a:ext cx="8382000" cy="650875"/>
          </a:xfrm>
        </p:spPr>
        <p:txBody>
          <a:bodyPr/>
          <a:lstStyle/>
          <a:p>
            <a:pPr marL="514350" indent="-514350" eaLnBrk="1" hangingPunct="1"/>
            <a:r>
              <a:rPr lang="zh-CN" altLang="en-US" dirty="0">
                <a:latin typeface="黑体" panose="02010609060101010101" pitchFamily="49" charset="-122"/>
              </a:rPr>
              <a:t>激光横模测量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激光横模测量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425838"/>
            <a:ext cx="8382000" cy="7921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改变后腔镜前后位置，使激光器输出不同的模式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9" y="2178277"/>
            <a:ext cx="2032000" cy="162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61" y="2178277"/>
            <a:ext cx="2032000" cy="16255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3" y="2218001"/>
            <a:ext cx="2032000" cy="1625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9" y="4267178"/>
            <a:ext cx="2032000" cy="1625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61" y="4267178"/>
            <a:ext cx="2032000" cy="1625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3" y="4267178"/>
            <a:ext cx="2032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26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等效腔长测量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524050"/>
            <a:ext cx="8382000" cy="792163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89460"/>
            <a:ext cx="1959518" cy="1867065"/>
          </a:xfrm>
          <a:prstGeom prst="rect">
            <a:avLst/>
          </a:prstGeom>
        </p:spPr>
      </p:pic>
      <p:sp>
        <p:nvSpPr>
          <p:cNvPr id="5" name="AutoShape 9"/>
          <p:cNvSpPr>
            <a:spLocks noChangeArrowheads="1"/>
          </p:cNvSpPr>
          <p:nvPr/>
        </p:nvSpPr>
        <p:spPr bwMode="auto">
          <a:xfrm rot="10800000" flipH="1">
            <a:off x="2417265" y="2562416"/>
            <a:ext cx="990574" cy="321151"/>
          </a:xfrm>
          <a:prstGeom prst="rightArrow">
            <a:avLst>
              <a:gd name="adj1" fmla="val 50000"/>
              <a:gd name="adj2" fmla="val 947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977" y="1781952"/>
            <a:ext cx="1969742" cy="1776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28" y="1936932"/>
            <a:ext cx="2291718" cy="1776285"/>
          </a:xfrm>
          <a:prstGeom prst="rect">
            <a:avLst/>
          </a:prstGeom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 rot="10800000" flipH="1">
            <a:off x="5416652" y="2660106"/>
            <a:ext cx="990574" cy="321151"/>
          </a:xfrm>
          <a:prstGeom prst="rightArrow">
            <a:avLst>
              <a:gd name="adj1" fmla="val 50000"/>
              <a:gd name="adj2" fmla="val 947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7042" y="3997585"/>
            <a:ext cx="265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对半外腔激光器调出基模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68135" y="3997584"/>
            <a:ext cx="265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用卷尺测量半外腔激光器的腔长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07226" y="3997583"/>
            <a:ext cx="2653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测量两纵模的时间间隔</a:t>
            </a:r>
            <a:r>
              <a:rPr lang="el-GR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Δ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hlinkClick r:id="rId5" action="ppaction://hlinksldjump"/>
              </a:rPr>
              <a:t>注：具体测量方法可参考实验二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7042" y="5437599"/>
            <a:ext cx="723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(4)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保持共焦扫描干涉仪的参数不变，换上内腔激光器，重上述步骤</a:t>
            </a:r>
          </a:p>
        </p:txBody>
      </p:sp>
    </p:spTree>
    <p:extLst>
      <p:ext uri="{BB962C8B-B14F-4D97-AF65-F5344CB8AC3E}">
        <p14:creationId xmlns:p14="http://schemas.microsoft.com/office/powerpoint/2010/main" val="375986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93773"/>
            <a:ext cx="9144000" cy="649287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一、产品概述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23556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20038" y="61198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7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8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" y="3210124"/>
            <a:ext cx="9144000" cy="28096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111" y="1828842"/>
            <a:ext cx="8553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    本实验所用的氦氖激光器结构新颖，可开放展示、功率适中、模式良好，实验内容与</a:t>
            </a: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教学知识点结合紧密，特别适合激光原理课程基础实验教学。</a:t>
            </a:r>
            <a:r>
              <a:rPr lang="en-US" altLang="zh-CN" sz="1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RealLight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推出的氦氖激光器</a:t>
            </a: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实验在国内独家配置数字光斑轮廓仪，可以同时观测纵模和横模的分布，激光器可以连续改</a:t>
            </a: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变腔型、模式等参数，优良的激光腔镜调整架极大的降低了氦氖激光器的调整难度。</a:t>
            </a:r>
          </a:p>
        </p:txBody>
      </p:sp>
    </p:spTree>
    <p:extLst>
      <p:ext uri="{BB962C8B-B14F-4D97-AF65-F5344CB8AC3E}">
        <p14:creationId xmlns:p14="http://schemas.microsoft.com/office/powerpoint/2010/main" val="1127236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数据的处理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945163"/>
              </p:ext>
            </p:extLst>
          </p:nvPr>
        </p:nvGraphicFramePr>
        <p:xfrm>
          <a:off x="1016178" y="2224370"/>
          <a:ext cx="6781623" cy="1523960"/>
        </p:xfrm>
        <a:graphic>
          <a:graphicData uri="http://schemas.openxmlformats.org/drawingml/2006/table">
            <a:tbl>
              <a:tblPr/>
              <a:tblGrid>
                <a:gridCol w="2265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71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腔长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纵模间隔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1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半外腔氦氖激光器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L2=35.2cm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x2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=1.6ms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1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内腔氦氖激光器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L1=25cm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x1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=2.24ms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295486" y="43063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等效腔长计算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517512" y="4675690"/>
                <a:ext cx="2108975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512" y="4675690"/>
                <a:ext cx="2108975" cy="5657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416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实验5  高斯光束参数测量实验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720725" y="1800225"/>
            <a:ext cx="4489450" cy="2286000"/>
          </a:xfrm>
        </p:spPr>
        <p:txBody>
          <a:bodyPr/>
          <a:lstStyle/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整体结构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调整光束分析软件参数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测量、处理数据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ea typeface="黑体" panose="02010609060101010101" pitchFamily="49" charset="-122"/>
                <a:hlinkClick r:id="rId5" action="ppaction://hlinksldjump"/>
              </a:rPr>
              <a:t>高斯光束能量分布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43012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3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0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整体结构</a:t>
            </a:r>
            <a:endParaRPr lang="zh-CN" altLang="zh-CN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382000" cy="457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1、根据高斯光束参数测量实验装配图安装器件并调整至同轴等高。</a:t>
            </a:r>
          </a:p>
        </p:txBody>
      </p:sp>
      <p:sp>
        <p:nvSpPr>
          <p:cNvPr id="14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0" y="1998625"/>
            <a:ext cx="8150764" cy="289287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78942" y="54380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氦氖激光管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676476" y="5438019"/>
            <a:ext cx="137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CMOS相机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>
            <a:off x="2286060" y="2819416"/>
            <a:ext cx="0" cy="2618603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 bwMode="auto">
          <a:xfrm>
            <a:off x="6248356" y="2819416"/>
            <a:ext cx="0" cy="2618603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653338" y="61960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59775" y="6181725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调整光束分析软件参数</a:t>
            </a:r>
            <a:endParaRPr lang="zh-CN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8" y="1793884"/>
            <a:ext cx="3086762" cy="27780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09" y="1793884"/>
            <a:ext cx="2784895" cy="277808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23302" y="4659826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点击“设置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摄像机设置”。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44117" y="4659826"/>
            <a:ext cx="335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设置“增益”“曝光时间”，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使光斑中心颜色为红色，恰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好不发白。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1219288" y="1793884"/>
            <a:ext cx="990574" cy="41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562574" y="2057436"/>
            <a:ext cx="1371564" cy="1295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653338" y="61960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59775" y="6181725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调整光束分析软件参数</a:t>
            </a:r>
            <a:endParaRPr lang="zh-CN" altLang="zh-CN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6" y="1404902"/>
            <a:ext cx="1373078" cy="491962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906584" y="1439899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设置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方向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的标定结果值为：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0.0052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0.0052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点击“采集”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21" y="1439899"/>
            <a:ext cx="1346536" cy="488462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 bwMode="auto">
          <a:xfrm>
            <a:off x="724758" y="3276604"/>
            <a:ext cx="1027916" cy="3047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76950" y="1752644"/>
            <a:ext cx="2608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“伪彩色”选择“彩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虹码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”，“阈值选取”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选择“自动阈值”。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开始记录数据。</a:t>
            </a:r>
          </a:p>
        </p:txBody>
      </p:sp>
      <p:sp>
        <p:nvSpPr>
          <p:cNvPr id="28" name="矩形 27"/>
          <p:cNvSpPr/>
          <p:nvPr/>
        </p:nvSpPr>
        <p:spPr bwMode="auto">
          <a:xfrm>
            <a:off x="5181584" y="1981238"/>
            <a:ext cx="940773" cy="228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5410178" y="4952960"/>
            <a:ext cx="712179" cy="380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59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"/>
          <a:stretch>
            <a:fillRect/>
          </a:stretch>
        </p:blipFill>
        <p:spPr bwMode="auto">
          <a:xfrm>
            <a:off x="631261" y="1258888"/>
            <a:ext cx="6530113" cy="468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653338" y="61960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59775" y="6181725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64928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调整光束分析软件参数</a:t>
            </a:r>
            <a:endParaRPr lang="zh-CN" altLang="zh-CN" dirty="0"/>
          </a:p>
        </p:txBody>
      </p:sp>
      <p:sp>
        <p:nvSpPr>
          <p:cNvPr id="17" name="矩形 16"/>
          <p:cNvSpPr/>
          <p:nvPr/>
        </p:nvSpPr>
        <p:spPr bwMode="auto">
          <a:xfrm>
            <a:off x="5943564" y="4876762"/>
            <a:ext cx="1217810" cy="1066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38930" y="50291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开始读数</a:t>
            </a:r>
          </a:p>
        </p:txBody>
      </p:sp>
    </p:spTree>
    <p:extLst>
      <p:ext uri="{BB962C8B-B14F-4D97-AF65-F5344CB8AC3E}">
        <p14:creationId xmlns:p14="http://schemas.microsoft.com/office/powerpoint/2010/main" val="47899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33400" y="1531123"/>
            <a:ext cx="743267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在氦氖激光出光口处直接使用光斑轮廓仪测量氦氖激光光斑半径，记录半径。向远离激光器方向移动光斑轮廓仪一个距离，通过导轨刻度记录移动距离，在此位置测量氦氖激光光斑半径。通过以上测量数值计算氦氖激光器的束腰位置、瑞利长度、远场发散角。</a:t>
            </a:r>
          </a:p>
        </p:txBody>
      </p:sp>
      <p:sp>
        <p:nvSpPr>
          <p:cNvPr id="14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426325" y="6316572"/>
            <a:ext cx="539750" cy="54133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134350" y="6303872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1000" y="653960"/>
            <a:ext cx="58674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  <a:cs typeface="+mj-cs"/>
              </a:rPr>
              <a:t>测量、处理数据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522905"/>
              </p:ext>
            </p:extLst>
          </p:nvPr>
        </p:nvGraphicFramePr>
        <p:xfrm>
          <a:off x="638241" y="4038785"/>
          <a:ext cx="7315200" cy="103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测量位置（</a:t>
                      </a:r>
                      <a:r>
                        <a:rPr lang="en-US" altLang="zh-CN" sz="1100" u="none" strike="noStrike" dirty="0">
                          <a:effectLst/>
                        </a:rPr>
                        <a:t>mm</a:t>
                      </a:r>
                      <a:r>
                        <a:rPr lang="zh-CN" altLang="en-US" sz="1100" u="none" strike="noStrike" dirty="0">
                          <a:effectLst/>
                        </a:rPr>
                        <a:t>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300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500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600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700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800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900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横向半径（</a:t>
                      </a:r>
                      <a:r>
                        <a:rPr lang="en-US" altLang="zh-CN" sz="1100" u="none" strike="noStrike" dirty="0">
                          <a:effectLst/>
                        </a:rPr>
                        <a:t>mm</a:t>
                      </a:r>
                      <a:r>
                        <a:rPr lang="zh-CN" altLang="en-US" sz="1100" u="none" strike="noStrike" dirty="0">
                          <a:effectLst/>
                        </a:rPr>
                        <a:t>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0.485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0.490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0.534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0.612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0.687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0.710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1.025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0.942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1.025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纵向半径（</a:t>
                      </a:r>
                      <a:r>
                        <a:rPr lang="en-US" altLang="zh-CN" sz="1100" u="none" strike="noStrike" dirty="0">
                          <a:effectLst/>
                        </a:rPr>
                        <a:t>mm</a:t>
                      </a:r>
                      <a:r>
                        <a:rPr lang="zh-CN" altLang="en-US" sz="1100" u="none" strike="noStrike" dirty="0">
                          <a:effectLst/>
                        </a:rPr>
                        <a:t>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0.422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0.445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0.484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0.536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0.573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0.598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0.834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0.845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0.846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平均半径（</a:t>
                      </a:r>
                      <a:r>
                        <a:rPr lang="en-US" altLang="zh-CN" sz="1100" u="none" strike="noStrike" dirty="0">
                          <a:effectLst/>
                        </a:rPr>
                        <a:t>mm</a:t>
                      </a:r>
                      <a:r>
                        <a:rPr lang="zh-CN" altLang="en-US" sz="1100" u="none" strike="noStrike" dirty="0">
                          <a:effectLst/>
                        </a:rPr>
                        <a:t>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0.454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0.468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0.509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0.574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0.630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0.654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0.929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0.893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0.935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Text Box 58"/>
          <p:cNvSpPr txBox="1">
            <a:spLocks noChangeArrowheads="1"/>
          </p:cNvSpPr>
          <p:nvPr/>
        </p:nvSpPr>
        <p:spPr bwMode="auto">
          <a:xfrm>
            <a:off x="533400" y="3636894"/>
            <a:ext cx="381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光斑半径测量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参考数据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295400"/>
                <a:ext cx="8305800" cy="53340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利用所测数据，拟合曲线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𝐵𝑧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实验所得的数据中：光斑直径为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𝑑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测量位置为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。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（束腰位置的零点测量位置的起点0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mm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处）</a:t>
                </a:r>
              </a:p>
            </p:txBody>
          </p:sp>
        </mc:Choice>
        <mc:Fallback xmlns="">
          <p:sp>
            <p:nvSpPr>
              <p:cNvPr id="5222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305800" cy="5334000"/>
              </a:xfrm>
              <a:blipFill rotWithShape="0">
                <a:blip r:embed="rId3"/>
                <a:stretch>
                  <a:fillRect l="-294" r="-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233" name="Object 10"/>
          <p:cNvGraphicFramePr>
            <a:graphicFrameLocks noChangeAspect="1"/>
          </p:cNvGraphicFramePr>
          <p:nvPr/>
        </p:nvGraphicFramePr>
        <p:xfrm>
          <a:off x="4113213" y="3321050"/>
          <a:ext cx="91598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18377" imgH="216578" progId="Equation.3">
                  <p:embed/>
                </p:oleObj>
              </mc:Choice>
              <mc:Fallback>
                <p:oleObj r:id="rId4" imgW="918377" imgH="216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3321050"/>
                        <a:ext cx="91598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0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</a:rPr>
              <a:t>测量、处理数据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15" y="1964750"/>
            <a:ext cx="5352381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02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305800" cy="5334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光束参数的计算公式                                      </a:t>
            </a: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        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 </a:t>
            </a: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           </a:t>
            </a: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2233" name="Object 10"/>
          <p:cNvGraphicFramePr>
            <a:graphicFrameLocks noChangeAspect="1"/>
          </p:cNvGraphicFramePr>
          <p:nvPr/>
        </p:nvGraphicFramePr>
        <p:xfrm>
          <a:off x="4113213" y="3321050"/>
          <a:ext cx="91598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8377" imgH="216578" progId="Equation.3">
                  <p:embed/>
                </p:oleObj>
              </mc:Choice>
              <mc:Fallback>
                <p:oleObj r:id="rId2" imgW="918377" imgH="216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3321050"/>
                        <a:ext cx="91598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0" name="动作按钮: 开始 1">
            <a:hlinkClick r:id="rId4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0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</a:rPr>
              <a:t>测量、处理数据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2401810"/>
                  </p:ext>
                </p:extLst>
              </p:nvPr>
            </p:nvGraphicFramePr>
            <p:xfrm>
              <a:off x="1371684" y="2133634"/>
              <a:ext cx="6096000" cy="36257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06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束腰位置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b="0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𝐶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01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束腰半径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𝐴</m:t>
                                        </m:r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altLang="zh-CN" b="0" i="1" baseline="0" smtClean="0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zh-CN" b="0" i="1" baseline="0" smtClean="0"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0" i="1" baseline="0" smtClean="0"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b="0" i="1" baseline="0" smtClean="0"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altLang="zh-CN" b="0" i="1" baseline="0" smtClean="0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altLang="zh-CN" b="0" i="1" baseline="0" smtClean="0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𝐶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06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远场发散角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  <m:r>
                                  <a:rPr lang="en-US" altLang="zh-CN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06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光束传输因子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8</m:t>
                                    </m:r>
                                    <m:r>
                                      <a:rPr lang="zh-CN" altLang="en-US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𝜆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𝐴𝐶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6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瑞利长度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altLang="zh-CN" b="0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𝐶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𝐴𝐶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2401810"/>
                  </p:ext>
                </p:extLst>
              </p:nvPr>
            </p:nvGraphicFramePr>
            <p:xfrm>
              <a:off x="1371684" y="2133634"/>
              <a:ext cx="6096000" cy="36257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706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束腰位置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1724" r="-400" b="-414655"/>
                          </a:stretch>
                        </a:blipFill>
                      </a:tcPr>
                    </a:tc>
                  </a:tr>
                  <a:tr h="801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束腰半径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90076" r="-400" b="-267176"/>
                          </a:stretch>
                        </a:blipFill>
                      </a:tcPr>
                    </a:tc>
                  </a:tr>
                  <a:tr h="706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远场发散角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214655" r="-400" b="-201724"/>
                          </a:stretch>
                        </a:blipFill>
                      </a:tcPr>
                    </a:tc>
                  </a:tr>
                  <a:tr h="706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光束传输因子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314655" r="-400" b="-101724"/>
                          </a:stretch>
                        </a:blipFill>
                      </a:tcPr>
                    </a:tc>
                  </a:tr>
                  <a:tr h="706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瑞利长度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414655" r="-400" b="-172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202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457200" y="1279525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取光斑上不同位置点，对比光斑颜色，画出高斯光束能量的分布图。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828800"/>
            <a:ext cx="574833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5334000" y="2560638"/>
            <a:ext cx="533400" cy="152400"/>
          </a:xfrm>
          <a:prstGeom prst="ellips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5334000" y="2713038"/>
            <a:ext cx="533400" cy="228600"/>
          </a:xfrm>
          <a:prstGeom prst="ellips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164263" y="4151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6164263" y="52562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6469063" y="3922713"/>
            <a:ext cx="11430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水平方向高斯光束能量分布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6469063" y="4951413"/>
            <a:ext cx="11430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垂直方向高斯光束能量分布</a:t>
            </a:r>
          </a:p>
        </p:txBody>
      </p:sp>
      <p:sp>
        <p:nvSpPr>
          <p:cNvPr id="48138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727950" y="6019800"/>
            <a:ext cx="539750" cy="539750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9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35975" y="6019800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4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8013"/>
            <a:ext cx="8382000" cy="649287"/>
          </a:xfrm>
        </p:spPr>
        <p:txBody>
          <a:bodyPr/>
          <a:lstStyle/>
          <a:p>
            <a:pPr marL="514350" indent="-514350" eaLnBrk="1" hangingPunct="1"/>
            <a:r>
              <a:rPr lang="zh-CN" altLang="en-US"/>
              <a:t>高斯光束能量分布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/>
              <a:t>氦氖激光器调腔与光束质量分析</a:t>
            </a:r>
            <a:r>
              <a:rPr lang="zh-CN" altLang="en-US"/>
              <a:t>实验</a:t>
            </a:r>
            <a:endParaRPr lang="zh-CN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60363" y="1439863"/>
            <a:ext cx="8382000" cy="5105400"/>
          </a:xfrm>
        </p:spPr>
        <p:txBody>
          <a:bodyPr/>
          <a:lstStyle/>
          <a:p>
            <a:pPr eaLnBrk="1" hangingPunct="1"/>
            <a:r>
              <a:rPr lang="zh-CN" altLang="zh-CN" dirty="0">
                <a:hlinkClick r:id="rId2" action="ppaction://hlinksldjump"/>
              </a:rPr>
              <a:t>实验 1 氦氖激光谐振腔调整</a:t>
            </a:r>
            <a:r>
              <a:rPr lang="en-US" altLang="zh-CN" b="1" dirty="0">
                <a:hlinkClick r:id="rId2" action="ppaction://hlinksldjump"/>
              </a:rPr>
              <a:t>(1)</a:t>
            </a:r>
            <a:r>
              <a:rPr lang="zh-CN" altLang="zh-CN" dirty="0">
                <a:hlinkClick r:id="rId2" action="ppaction://hlinksldjump"/>
              </a:rPr>
              <a:t>与功率测量实验</a:t>
            </a:r>
            <a:endParaRPr lang="zh-CN" altLang="zh-CN" dirty="0"/>
          </a:p>
          <a:p>
            <a:pPr eaLnBrk="1" hangingPunct="1"/>
            <a:r>
              <a:rPr lang="zh-CN" altLang="zh-CN" dirty="0">
                <a:hlinkClick r:id="rId3" action="ppaction://hlinksldjump"/>
              </a:rPr>
              <a:t>实验 2 共焦球面扫描干涉仪调整实验</a:t>
            </a:r>
            <a:r>
              <a:rPr lang="en-US" altLang="zh-CN" dirty="0"/>
              <a:t>(2)</a:t>
            </a:r>
            <a:endParaRPr lang="zh-CN" altLang="zh-CN" dirty="0"/>
          </a:p>
          <a:p>
            <a:pPr eaLnBrk="1" hangingPunct="1"/>
            <a:r>
              <a:rPr lang="zh-CN" altLang="zh-CN" dirty="0">
                <a:hlinkClick r:id="rId4" action="ppaction://hlinksldjump"/>
              </a:rPr>
              <a:t>实验 3 氦氖激光纵模正交偏振与模式竞争观测实验</a:t>
            </a:r>
            <a:r>
              <a:rPr lang="en-US" altLang="zh-CN" dirty="0"/>
              <a:t>(5)</a:t>
            </a:r>
            <a:endParaRPr lang="zh-CN" altLang="zh-CN" dirty="0"/>
          </a:p>
          <a:p>
            <a:pPr eaLnBrk="1" hangingPunct="1"/>
            <a:r>
              <a:rPr lang="zh-CN" altLang="zh-CN" dirty="0">
                <a:hlinkClick r:id="rId5" action="ppaction://hlinksldjump"/>
              </a:rPr>
              <a:t>实验 4 氦氖激光纵模测量与等效腔长测量实验</a:t>
            </a:r>
            <a:endParaRPr lang="zh-CN" altLang="zh-CN" dirty="0"/>
          </a:p>
          <a:p>
            <a:pPr eaLnBrk="1" hangingPunct="1"/>
            <a:r>
              <a:rPr lang="zh-CN" altLang="zh-CN" dirty="0">
                <a:hlinkClick r:id="rId6" action="ppaction://hlinksldjump"/>
              </a:rPr>
              <a:t>实验 5 高斯光束参数测量实验</a:t>
            </a:r>
            <a:r>
              <a:rPr lang="en-US" altLang="zh-CN" dirty="0"/>
              <a:t>(6)</a:t>
            </a:r>
            <a:endParaRPr lang="zh-CN" altLang="zh-CN" dirty="0"/>
          </a:p>
          <a:p>
            <a:pPr eaLnBrk="1" hangingPunct="1"/>
            <a:r>
              <a:rPr lang="zh-CN" altLang="zh-CN" dirty="0">
                <a:hlinkClick r:id="rId7" action="ppaction://hlinksldjump"/>
              </a:rPr>
              <a:t>实验6 激光横模变换与参数测量实验实验</a:t>
            </a:r>
            <a:r>
              <a:rPr lang="zh-CN" altLang="zh-CN" dirty="0">
                <a:hlinkClick r:id="rId8" action="ppaction://hlinksldjump"/>
              </a:rPr>
              <a:t> </a:t>
            </a:r>
          </a:p>
          <a:p>
            <a:pPr eaLnBrk="1" hangingPunct="1"/>
            <a:r>
              <a:rPr lang="zh-CN" altLang="zh-CN" dirty="0">
                <a:hlinkClick r:id="rId9" action="ppaction://hlinksldjump"/>
              </a:rPr>
              <a:t>实验 7 高斯光束变换与测量实验</a:t>
            </a:r>
            <a:endParaRPr lang="zh-CN" altLang="zh-CN" dirty="0"/>
          </a:p>
          <a:p>
            <a:pPr eaLnBrk="1" hangingPunct="1"/>
            <a:r>
              <a:rPr lang="zh-CN" altLang="zh-CN" dirty="0">
                <a:hlinkClick r:id="rId10" action="ppaction://hlinksldjump"/>
              </a:rPr>
              <a:t>实验 8 激光谐振腔设计实验</a:t>
            </a:r>
            <a:r>
              <a:rPr lang="en-US" altLang="zh-CN" dirty="0"/>
              <a:t>(10)</a:t>
            </a:r>
            <a:endParaRPr lang="zh-CN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实验6 激光横模变换与参数测量实验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720725" y="1800225"/>
            <a:ext cx="4114800" cy="3810000"/>
          </a:xfrm>
        </p:spPr>
        <p:txBody>
          <a:bodyPr/>
          <a:lstStyle/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整体结构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基模激光</a:t>
            </a: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观察光斑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参数测量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数据处理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多模激光</a:t>
            </a: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 action="ppaction://hlinksldjump"/>
              </a:rPr>
              <a:t>改变输出模式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 action="ppaction://hlinksldjump"/>
              </a:rPr>
              <a:t>参数测量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数据处理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56" name="动作按钮: 开始 1">
            <a:hlinkClick r:id="rId7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7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57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13" y="1982203"/>
            <a:ext cx="6595973" cy="2926125"/>
          </a:xfrm>
          <a:prstGeom prst="rect">
            <a:avLst/>
          </a:prstGeom>
        </p:spPr>
      </p:pic>
      <p:sp>
        <p:nvSpPr>
          <p:cNvPr id="50178" name="Text Box 3"/>
          <p:cNvSpPr txBox="1">
            <a:spLocks noChangeArrowheads="1"/>
          </p:cNvSpPr>
          <p:nvPr/>
        </p:nvSpPr>
        <p:spPr bwMode="auto">
          <a:xfrm>
            <a:off x="304800" y="1295400"/>
            <a:ext cx="800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使用半外腔激光器，并调出光，安装CMOS相机。</a:t>
            </a:r>
          </a:p>
        </p:txBody>
      </p:sp>
      <p:sp>
        <p:nvSpPr>
          <p:cNvPr id="50180" name="Line 5"/>
          <p:cNvSpPr>
            <a:spLocks noChangeShapeType="1"/>
          </p:cNvSpPr>
          <p:nvPr/>
        </p:nvSpPr>
        <p:spPr bwMode="auto">
          <a:xfrm rot="5400000" flipV="1">
            <a:off x="2853702" y="4232924"/>
            <a:ext cx="1921651" cy="9014"/>
          </a:xfrm>
          <a:prstGeom prst="line">
            <a:avLst/>
          </a:prstGeom>
          <a:ln>
            <a:solidFill>
              <a:srgbClr val="FF0000"/>
            </a:solidFill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0181" name="Line 6"/>
          <p:cNvSpPr>
            <a:spLocks noChangeShapeType="1"/>
          </p:cNvSpPr>
          <p:nvPr/>
        </p:nvSpPr>
        <p:spPr bwMode="auto">
          <a:xfrm rot="5400000" flipV="1">
            <a:off x="334660" y="4237432"/>
            <a:ext cx="1921653" cy="0"/>
          </a:xfrm>
          <a:prstGeom prst="line">
            <a:avLst/>
          </a:prstGeom>
          <a:ln>
            <a:solidFill>
              <a:srgbClr val="FF0000"/>
            </a:solidFill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3124238" y="5325817"/>
            <a:ext cx="1752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半外腔激光器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183" name="动作按钮: 开始 1">
            <a:hlinkClick r:id="rId4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184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整体结构</a:t>
            </a:r>
            <a:endParaRPr lang="zh-CN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741488" y="53258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533400" y="1355725"/>
            <a:ext cx="792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用光束质量分析软件观察光斑形态，确定激光模式，测量其参数。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733800" y="4037013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基模</a:t>
            </a:r>
          </a:p>
        </p:txBody>
      </p:sp>
      <p:sp>
        <p:nvSpPr>
          <p:cNvPr id="51257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426325" y="6346825"/>
            <a:ext cx="539750" cy="54133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58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134350" y="6334125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5410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  <a:cs typeface="+mj-cs"/>
              </a:rPr>
              <a:t>观察光斑、参数测量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091131797"/>
              </p:ext>
            </p:extLst>
          </p:nvPr>
        </p:nvGraphicFramePr>
        <p:xfrm>
          <a:off x="377825" y="4800564"/>
          <a:ext cx="8381998" cy="1338385"/>
        </p:xfrm>
        <a:graphic>
          <a:graphicData uri="http://schemas.openxmlformats.org/drawingml/2006/table">
            <a:tbl>
              <a:tblPr/>
              <a:tblGrid>
                <a:gridCol w="95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676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组次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6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测量位置（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6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横向半径（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0.362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0.3863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0.394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0.436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0.4439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0.464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0.4944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0.5211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0.5774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0.6289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0.6562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0.7258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6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纵向半径（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0.3639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0.3685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0.3625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0.3939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0.4136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0.4263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0.4324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0.4764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0.5512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0.5961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0.6063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0.6811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6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平均半径（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0.36295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0.3774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0.37825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0.41495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0.42875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0.44515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0.4634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0.49875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0.5643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0.6125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0.63125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0.70345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68" y="1854200"/>
            <a:ext cx="2603464" cy="208121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0083" y="4385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参考数据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295400"/>
                <a:ext cx="8305800" cy="53340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利用所测数据，拟合曲线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𝐵𝑧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                         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           </a:t>
                </a:r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</a:t>
                </a: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实验所得的数据中：光斑直径为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𝑑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测量位置为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。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（束腰位置的零点是测量位置的起点0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mm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处）</a:t>
                </a:r>
              </a:p>
            </p:txBody>
          </p:sp>
        </mc:Choice>
        <mc:Fallback xmlns="">
          <p:sp>
            <p:nvSpPr>
              <p:cNvPr id="5222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305800" cy="5334000"/>
              </a:xfrm>
              <a:blipFill rotWithShape="0">
                <a:blip r:embed="rId3"/>
                <a:stretch>
                  <a:fillRect l="-294" r="-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233" name="Object 10"/>
          <p:cNvGraphicFramePr>
            <a:graphicFrameLocks noChangeAspect="1"/>
          </p:cNvGraphicFramePr>
          <p:nvPr/>
        </p:nvGraphicFramePr>
        <p:xfrm>
          <a:off x="4113213" y="3321050"/>
          <a:ext cx="91598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18377" imgH="216578" progId="Equation.3">
                  <p:embed/>
                </p:oleObj>
              </mc:Choice>
              <mc:Fallback>
                <p:oleObj r:id="rId4" imgW="918377" imgH="21657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3321050"/>
                        <a:ext cx="91598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0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2038350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  <a:cs typeface="+mj-cs"/>
              </a:rPr>
              <a:t>处理数据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24" y="1905040"/>
            <a:ext cx="5180952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305800" cy="5334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eaLnBrk="1" hangingPunct="1">
              <a:lnSpc>
                <a:spcPct val="80000"/>
              </a:lnSpc>
              <a:buClr>
                <a:srgbClr val="0087E2"/>
              </a:buClr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光束参数的计算公式                                      </a:t>
            </a: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          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</a:t>
            </a: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           </a:t>
            </a: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2233" name="Object 10"/>
          <p:cNvGraphicFramePr>
            <a:graphicFrameLocks noChangeAspect="1"/>
          </p:cNvGraphicFramePr>
          <p:nvPr/>
        </p:nvGraphicFramePr>
        <p:xfrm>
          <a:off x="4113213" y="3321050"/>
          <a:ext cx="91598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8377" imgH="216578" progId="Equation.3">
                  <p:embed/>
                </p:oleObj>
              </mc:Choice>
              <mc:Fallback>
                <p:oleObj r:id="rId2" imgW="918377" imgH="216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3321050"/>
                        <a:ext cx="91598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0" name="动作按钮: 开始 1">
            <a:hlinkClick r:id="rId4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0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2038350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</a:rPr>
              <a:t>处理数据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618249"/>
                  </p:ext>
                </p:extLst>
              </p:nvPr>
            </p:nvGraphicFramePr>
            <p:xfrm>
              <a:off x="1371684" y="2133634"/>
              <a:ext cx="6096000" cy="358130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974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束腰位置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b="0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𝐶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1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束腰半径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𝐴</m:t>
                                        </m:r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altLang="zh-CN" b="0" i="1" baseline="0" smtClean="0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zh-CN" b="0" i="1" baseline="0" smtClean="0"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0" i="1" baseline="0" smtClean="0"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b="0" i="1" baseline="0" smtClean="0"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altLang="zh-CN" b="0" i="1" baseline="0" smtClean="0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altLang="zh-CN" b="0" i="1" baseline="0" smtClean="0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𝐶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74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远场发散角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  <m:r>
                                  <a:rPr lang="en-US" altLang="zh-CN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74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光束传输因子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8</m:t>
                                    </m:r>
                                    <m:r>
                                      <a:rPr lang="zh-CN" altLang="en-US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𝜆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𝐴𝐶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974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瑞利长度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altLang="zh-CN" b="0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𝐶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𝐴𝐶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618249"/>
                  </p:ext>
                </p:extLst>
              </p:nvPr>
            </p:nvGraphicFramePr>
            <p:xfrm>
              <a:off x="1371684" y="2133634"/>
              <a:ext cx="6096000" cy="358130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6974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束腰位置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1739" r="-400" b="-413043"/>
                          </a:stretch>
                        </a:blipFill>
                      </a:tcPr>
                    </a:tc>
                  </a:tr>
                  <a:tr h="791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束腰半径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90698" r="-400" b="-268217"/>
                          </a:stretch>
                        </a:blipFill>
                      </a:tcPr>
                    </a:tc>
                  </a:tr>
                  <a:tr h="6974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远场发散角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213913" r="-400" b="-200870"/>
                          </a:stretch>
                        </a:blipFill>
                      </a:tcPr>
                    </a:tc>
                  </a:tr>
                  <a:tr h="6974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光束传输因子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316667" r="-400" b="-102632"/>
                          </a:stretch>
                        </a:blipFill>
                      </a:tcPr>
                    </a:tc>
                  </a:tr>
                  <a:tr h="6974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瑞利长度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600" t="-413043" r="-400" b="-17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2045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3733821" y="4077701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多模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381000" y="12795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并通过调节安装后腔镜的齿轮齿条平移台来改变激光器腔长，从而改变激光器的模式,测量其参数。</a:t>
            </a:r>
          </a:p>
        </p:txBody>
      </p:sp>
      <p:sp>
        <p:nvSpPr>
          <p:cNvPr id="53305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306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1000" y="608013"/>
            <a:ext cx="54102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  <a:cs typeface="+mj-cs"/>
              </a:rPr>
              <a:t>改变光斑模式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02" y="2008395"/>
            <a:ext cx="2552639" cy="2042111"/>
          </a:xfrm>
          <a:prstGeom prst="rect">
            <a:avLst/>
          </a:prstGeom>
        </p:spPr>
      </p:pic>
      <p:graphicFrame>
        <p:nvGraphicFramePr>
          <p:cNvPr id="4" name="内容占位符 3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739146126"/>
              </p:ext>
            </p:extLst>
          </p:nvPr>
        </p:nvGraphicFramePr>
        <p:xfrm>
          <a:off x="381000" y="4832189"/>
          <a:ext cx="8381998" cy="1262190"/>
        </p:xfrm>
        <a:graphic>
          <a:graphicData uri="http://schemas.openxmlformats.org/drawingml/2006/table">
            <a:tbl>
              <a:tblPr/>
              <a:tblGrid>
                <a:gridCol w="95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91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524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组次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测量位置（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650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横向半径（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0.4718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0.5011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0.5497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0.6141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0.6746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0.7263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0.7875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0.8546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0.9144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0.981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1.0694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1.1492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纵向半径（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0.351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0.3522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0.3767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0.4366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0.4797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0.5047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0.5218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0.5747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0.6285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0.6832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0.7814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0.7721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平均半径（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0.4114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0.42665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0.4632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0.52535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0.57715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0.6155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0.65465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0.71465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0.77145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0.8321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0.9254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0.96065</a:t>
                      </a:r>
                    </a:p>
                  </a:txBody>
                  <a:tcPr marL="8600" marR="8600" marT="86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295400"/>
                <a:ext cx="8305800" cy="53340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利用所测数据，拟合曲线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𝐵𝑧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                         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           </a:t>
                </a:r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实验所得的数据中：光斑直径为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𝑑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测量位置为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。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（束腰位置的零点是测量位置的起点0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mm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处）</a:t>
                </a:r>
              </a:p>
            </p:txBody>
          </p:sp>
        </mc:Choice>
        <mc:Fallback xmlns="">
          <p:sp>
            <p:nvSpPr>
              <p:cNvPr id="5222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305800" cy="5334000"/>
              </a:xfrm>
              <a:blipFill rotWithShape="0">
                <a:blip r:embed="rId3"/>
                <a:stretch>
                  <a:fillRect l="-294" r="-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233" name="Object 10"/>
          <p:cNvGraphicFramePr>
            <a:graphicFrameLocks noChangeAspect="1"/>
          </p:cNvGraphicFramePr>
          <p:nvPr/>
        </p:nvGraphicFramePr>
        <p:xfrm>
          <a:off x="4113213" y="3321050"/>
          <a:ext cx="91598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18377" imgH="216578" progId="Equation.3">
                  <p:embed/>
                </p:oleObj>
              </mc:Choice>
              <mc:Fallback>
                <p:oleObj r:id="rId4" imgW="918377" imgH="216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3321050"/>
                        <a:ext cx="91598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0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2038350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</a:rPr>
              <a:t>处理数据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12" y="1905040"/>
            <a:ext cx="5270175" cy="35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82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305800" cy="5334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光束参数的计算公式                                    </a:t>
            </a: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           </a:t>
            </a: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2233" name="Object 10"/>
          <p:cNvGraphicFramePr>
            <a:graphicFrameLocks noChangeAspect="1"/>
          </p:cNvGraphicFramePr>
          <p:nvPr/>
        </p:nvGraphicFramePr>
        <p:xfrm>
          <a:off x="4113213" y="3321050"/>
          <a:ext cx="91598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8377" imgH="216578" progId="Equation.3">
                  <p:embed/>
                </p:oleObj>
              </mc:Choice>
              <mc:Fallback>
                <p:oleObj r:id="rId2" imgW="918377" imgH="216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3321050"/>
                        <a:ext cx="91598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0" name="动作按钮: 开始 1">
            <a:hlinkClick r:id="rId4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0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2038350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</a:rPr>
              <a:t>处理数据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7072831"/>
                  </p:ext>
                </p:extLst>
              </p:nvPr>
            </p:nvGraphicFramePr>
            <p:xfrm>
              <a:off x="1447882" y="2133634"/>
              <a:ext cx="6096000" cy="3505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826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束腰位置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b="0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𝐶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745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束腰半径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𝐴</m:t>
                                        </m:r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altLang="zh-CN" b="0" i="1" baseline="0" smtClean="0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zh-CN" b="0" i="1" baseline="0" smtClean="0"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0" i="1" baseline="0" smtClean="0"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b="0" i="1" baseline="0" smtClean="0"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altLang="zh-CN" b="0" i="1" baseline="0" smtClean="0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altLang="zh-CN" b="0" i="1" baseline="0" smtClean="0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𝐶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826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远场发散角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  <m:r>
                                  <a:rPr lang="en-US" altLang="zh-CN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26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光束传输因子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8</m:t>
                                    </m:r>
                                    <m:r>
                                      <a:rPr lang="zh-CN" altLang="en-US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𝜆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𝐴𝐶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826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瑞利长度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altLang="zh-CN" b="0" i="1" baseline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𝐶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𝐴𝐶</m:t>
                                    </m:r>
                                    <m:r>
                                      <a:rPr lang="en-US" altLang="zh-CN" b="0" i="1" baseline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baseline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7072831"/>
                  </p:ext>
                </p:extLst>
              </p:nvPr>
            </p:nvGraphicFramePr>
            <p:xfrm>
              <a:off x="1447882" y="2133634"/>
              <a:ext cx="6096000" cy="3505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6826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束腰位置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400" t="-1786" r="-400" b="-416071"/>
                          </a:stretch>
                        </a:blipFill>
                      </a:tcPr>
                    </a:tc>
                  </a:tr>
                  <a:tr h="7745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束腰半径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400" t="-89764" r="-400" b="-266929"/>
                          </a:stretch>
                        </a:blipFill>
                      </a:tcPr>
                    </a:tc>
                  </a:tr>
                  <a:tr h="6826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远场发散角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400" t="-215179" r="-400" b="-202679"/>
                          </a:stretch>
                        </a:blipFill>
                      </a:tcPr>
                    </a:tc>
                  </a:tr>
                  <a:tr h="6826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光束传输因子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400" t="-315179" r="-400" b="-102679"/>
                          </a:stretch>
                        </a:blipFill>
                      </a:tcPr>
                    </a:tc>
                  </a:tr>
                  <a:tr h="6826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aseline="0" dirty="0" smtClean="0"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瑞利长度</a:t>
                          </a:r>
                          <a:endParaRPr lang="zh-CN" altLang="en-US" baseline="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0400" t="-415179" r="-400" b="-26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41581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实验7</a:t>
            </a:r>
            <a:r>
              <a:rPr lang="zh-TW" altLang="en-US" dirty="0"/>
              <a:t>、</a:t>
            </a:r>
            <a:r>
              <a:rPr lang="en-US" altLang="zh-CN" dirty="0"/>
              <a:t>8</a:t>
            </a:r>
            <a:r>
              <a:rPr lang="zh-CN" altLang="zh-CN" dirty="0"/>
              <a:t> 高斯光束变换与测量实验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720725" y="1800225"/>
            <a:ext cx="4114800" cy="3810000"/>
          </a:xfrm>
        </p:spPr>
        <p:txBody>
          <a:bodyPr/>
          <a:lstStyle/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整体结构</a:t>
            </a: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聚焦光路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准直光路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ea typeface="黑体" panose="02010609060101010101" pitchFamily="49" charset="-122"/>
              </a:rPr>
              <a:t>高斯光束的聚焦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透镜调整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 action="ppaction://hlinksldjump"/>
              </a:rPr>
              <a:t>数据测量及处理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ea typeface="黑体" panose="02010609060101010101" pitchFamily="49" charset="-122"/>
              </a:rPr>
              <a:t>高斯光束的准直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透镜调整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数据测量及处理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56" name="动作按钮: 开始 1">
            <a:hlinkClick r:id="rId7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7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57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989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934" y="660142"/>
            <a:ext cx="8382000" cy="649288"/>
          </a:xfrm>
        </p:spPr>
        <p:txBody>
          <a:bodyPr/>
          <a:lstStyle/>
          <a:p>
            <a:r>
              <a:rPr lang="zh-CN" altLang="en-US" dirty="0"/>
              <a:t>高斯光束的聚焦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8" y="2286125"/>
            <a:ext cx="6934138" cy="21949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8380" y="14801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87E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整体结构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3200436" y="3200406"/>
            <a:ext cx="0" cy="236213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 bwMode="auto">
          <a:xfrm>
            <a:off x="4368934" y="3200406"/>
            <a:ext cx="0" cy="236213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 bwMode="auto">
          <a:xfrm>
            <a:off x="6324554" y="3200406"/>
            <a:ext cx="0" cy="236213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550258" y="560058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COMS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853128" y="560058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凸透镜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(f=150)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55140" y="56259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氦氖激光器</a:t>
            </a:r>
          </a:p>
        </p:txBody>
      </p:sp>
      <p:sp>
        <p:nvSpPr>
          <p:cNvPr id="18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95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0725" y="1800225"/>
            <a:ext cx="3317889" cy="2590800"/>
          </a:xfrm>
        </p:spPr>
        <p:txBody>
          <a:bodyPr/>
          <a:lstStyle/>
          <a:p>
            <a:pPr marL="533400" indent="-53340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ea typeface="黑体" panose="02010609060101010101" pitchFamily="49" charset="-122"/>
                <a:hlinkClick r:id="rId2" action="ppaction://hlinksldjump"/>
              </a:rPr>
              <a:t>实验整体结构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533400" indent="-53340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ea typeface="黑体" panose="02010609060101010101" pitchFamily="49" charset="-122"/>
              </a:rPr>
              <a:t>安装器件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933450" lvl="1" indent="-5334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200" dirty="0">
                <a:ea typeface="黑体" panose="02010609060101010101" pitchFamily="49" charset="-122"/>
                <a:hlinkClick r:id="rId3" action="ppaction://hlinksldjump"/>
              </a:rPr>
              <a:t>半外腔安装</a:t>
            </a:r>
            <a:endParaRPr lang="en-US" altLang="zh-CN" sz="2200" dirty="0">
              <a:ea typeface="黑体" panose="02010609060101010101" pitchFamily="49" charset="-122"/>
            </a:endParaRPr>
          </a:p>
          <a:p>
            <a:pPr marL="933450" lvl="1" indent="-5334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200" dirty="0">
                <a:ea typeface="黑体" panose="02010609060101010101" pitchFamily="49" charset="-122"/>
                <a:hlinkClick r:id="rId4" action="ppaction://hlinksldjump"/>
              </a:rPr>
              <a:t>激光管安装</a:t>
            </a:r>
            <a:endParaRPr lang="zh-CN" altLang="en-US" sz="2200" dirty="0">
              <a:ea typeface="黑体" panose="02010609060101010101" pitchFamily="49" charset="-122"/>
            </a:endParaRPr>
          </a:p>
          <a:p>
            <a:pPr marL="933450" lvl="1" indent="-533400" eaLnBrk="1" hangingPunct="1">
              <a:buSzPct val="100000"/>
              <a:buFont typeface="Arial" panose="020B0604020202020204" pitchFamily="34" charset="0"/>
              <a:buAutoNum type="alphaUcPeriod"/>
            </a:pPr>
            <a:r>
              <a:rPr lang="zh-CN" altLang="en-US" sz="2200" dirty="0">
                <a:ea typeface="黑体" panose="02010609060101010101" pitchFamily="49" charset="-122"/>
                <a:hlinkClick r:id="rId5" action="ppaction://hlinksldjump"/>
              </a:rPr>
              <a:t>后腔镜安装</a:t>
            </a:r>
            <a:endParaRPr lang="zh-CN" altLang="en-US" sz="2200" dirty="0">
              <a:ea typeface="黑体" panose="02010609060101010101" pitchFamily="49" charset="-122"/>
            </a:endParaRPr>
          </a:p>
          <a:p>
            <a:pPr marL="533400" indent="-53340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dirty="0">
                <a:ea typeface="黑体" panose="02010609060101010101" pitchFamily="49" charset="-122"/>
                <a:hlinkClick r:id="rId6" action="ppaction://hlinksldjump"/>
              </a:rPr>
              <a:t>功率测试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8013"/>
            <a:ext cx="9144000" cy="649287"/>
          </a:xfrm>
        </p:spPr>
        <p:txBody>
          <a:bodyPr/>
          <a:lstStyle/>
          <a:p>
            <a:pPr eaLnBrk="1" hangingPunct="1"/>
            <a:r>
              <a:rPr lang="zh-CN" altLang="zh-CN">
                <a:latin typeface="黑体" panose="02010609060101010101" pitchFamily="49" charset="-122"/>
              </a:rPr>
              <a:t>实验1 氦氖激光谐振腔调整与功率测量实验</a:t>
            </a:r>
          </a:p>
        </p:txBody>
      </p:sp>
      <p:sp>
        <p:nvSpPr>
          <p:cNvPr id="23556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20038" y="61198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7" name="动作按钮: 开始 1">
            <a:hlinkClick r:id="rId7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7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8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7934" y="660142"/>
            <a:ext cx="8382000" cy="649288"/>
          </a:xfrm>
        </p:spPr>
        <p:txBody>
          <a:bodyPr/>
          <a:lstStyle/>
          <a:p>
            <a:r>
              <a:rPr lang="zh-CN" altLang="en-US" dirty="0"/>
              <a:t>高斯光束的聚焦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8380" y="14801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87E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透镜调整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" r="7184" b="-1515"/>
          <a:stretch/>
        </p:blipFill>
        <p:spPr>
          <a:xfrm>
            <a:off x="452040" y="2052247"/>
            <a:ext cx="2221300" cy="19101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4" t="30243" r="18814" b="46146"/>
          <a:stretch/>
        </p:blipFill>
        <p:spPr>
          <a:xfrm>
            <a:off x="173665" y="4435205"/>
            <a:ext cx="1503908" cy="1142970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0" name="椭圆 9"/>
          <p:cNvSpPr/>
          <p:nvPr/>
        </p:nvSpPr>
        <p:spPr bwMode="auto">
          <a:xfrm>
            <a:off x="1929678" y="2708661"/>
            <a:ext cx="304792" cy="3489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2" name="直接箭头连接符 11"/>
          <p:cNvCxnSpPr>
            <a:stCxn id="10" idx="4"/>
            <a:endCxn id="9" idx="7"/>
          </p:cNvCxnSpPr>
          <p:nvPr/>
        </p:nvCxnSpPr>
        <p:spPr bwMode="auto">
          <a:xfrm flipH="1">
            <a:off x="1457331" y="3057601"/>
            <a:ext cx="624743" cy="154498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utoShape 9"/>
          <p:cNvSpPr>
            <a:spLocks noChangeArrowheads="1"/>
          </p:cNvSpPr>
          <p:nvPr/>
        </p:nvSpPr>
        <p:spPr bwMode="auto">
          <a:xfrm rot="10800000" flipH="1">
            <a:off x="3193157" y="2609983"/>
            <a:ext cx="1343571" cy="533386"/>
          </a:xfrm>
          <a:prstGeom prst="rightArrow">
            <a:avLst>
              <a:gd name="adj1" fmla="val 50000"/>
              <a:gd name="adj2" fmla="val 947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25230" y="3300666"/>
            <a:ext cx="1879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激光准直后放入透镜，调整透镜的上下和左右位置，使反射的两个光斑重合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58" y="2083525"/>
            <a:ext cx="2389795" cy="18958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3" t="25306" r="16336" b="24081"/>
          <a:stretch/>
        </p:blipFill>
        <p:spPr>
          <a:xfrm>
            <a:off x="7656085" y="1706683"/>
            <a:ext cx="1273872" cy="1003550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2" name="椭圆 21"/>
          <p:cNvSpPr/>
          <p:nvPr/>
        </p:nvSpPr>
        <p:spPr bwMode="auto">
          <a:xfrm>
            <a:off x="6175247" y="2710233"/>
            <a:ext cx="416258" cy="517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79" y="4633750"/>
            <a:ext cx="2547526" cy="1888849"/>
          </a:xfrm>
          <a:prstGeom prst="rect">
            <a:avLst/>
          </a:prstGeom>
        </p:spPr>
      </p:pic>
      <p:cxnSp>
        <p:nvCxnSpPr>
          <p:cNvPr id="44" name="直接箭头连接符 43"/>
          <p:cNvCxnSpPr>
            <a:endCxn id="21" idx="4"/>
          </p:cNvCxnSpPr>
          <p:nvPr/>
        </p:nvCxnSpPr>
        <p:spPr bwMode="auto">
          <a:xfrm flipV="1">
            <a:off x="6591505" y="2710233"/>
            <a:ext cx="1701516" cy="261579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圆角右箭头 45"/>
          <p:cNvSpPr/>
          <p:nvPr/>
        </p:nvSpPr>
        <p:spPr bwMode="auto">
          <a:xfrm rot="10800000">
            <a:off x="6187879" y="4111830"/>
            <a:ext cx="1064580" cy="1349706"/>
          </a:xfrm>
          <a:prstGeom prst="bentArrow">
            <a:avLst/>
          </a:prstGeom>
          <a:solidFill>
            <a:srgbClr val="0087E2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301732" y="4331717"/>
            <a:ext cx="162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调节二维架的旋钮，使光斑和出光口重合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26397" r="20834" b="21903"/>
          <a:stretch/>
        </p:blipFill>
        <p:spPr>
          <a:xfrm>
            <a:off x="1690838" y="5595259"/>
            <a:ext cx="1394897" cy="1034924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50" name="椭圆 49"/>
          <p:cNvSpPr/>
          <p:nvPr/>
        </p:nvSpPr>
        <p:spPr bwMode="auto">
          <a:xfrm>
            <a:off x="5309997" y="4602590"/>
            <a:ext cx="481171" cy="3489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52" name="直接箭头连接符 51"/>
          <p:cNvCxnSpPr>
            <a:stCxn id="50" idx="3"/>
            <a:endCxn id="49" idx="7"/>
          </p:cNvCxnSpPr>
          <p:nvPr/>
        </p:nvCxnSpPr>
        <p:spPr bwMode="auto">
          <a:xfrm flipH="1">
            <a:off x="2881457" y="4900429"/>
            <a:ext cx="2499006" cy="846391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动作按钮: 开始 1">
            <a:hlinkClick r:id="rId8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8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0865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7934" y="660142"/>
            <a:ext cx="8382000" cy="649288"/>
          </a:xfrm>
        </p:spPr>
        <p:txBody>
          <a:bodyPr/>
          <a:lstStyle/>
          <a:p>
            <a:r>
              <a:rPr lang="zh-CN" altLang="en-US" dirty="0"/>
              <a:t>高斯光束的聚焦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8380" y="148015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87E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数据测量及处理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54" y="2235657"/>
            <a:ext cx="4133075" cy="3022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5716" y="5257684"/>
            <a:ext cx="678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固定透镜的位置，移动 </a:t>
            </a:r>
            <a:r>
              <a:rPr lang="en-US" altLang="zh-CN" sz="1600" dirty="0">
                <a:latin typeface="+mj-ea"/>
                <a:ea typeface="+mj-ea"/>
              </a:rPr>
              <a:t>COMS </a:t>
            </a:r>
            <a:r>
              <a:rPr lang="zh-CN" altLang="en-US" sz="1600" dirty="0">
                <a:latin typeface="+mj-ea"/>
                <a:ea typeface="+mj-ea"/>
              </a:rPr>
              <a:t>相机至光斑半径最小处（此处为光束变换后的束腰位置）。记录此时的物距（即：原束腰到透镜之间的距离）、像距（透镜到变换后的束 腰位置之间的距离）及变换后束腰的半径。移动透镜改变像距，记录多组数据。</a:t>
            </a:r>
          </a:p>
        </p:txBody>
      </p:sp>
      <p:sp>
        <p:nvSpPr>
          <p:cNvPr id="9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543722" y="606423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251747" y="605153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073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18306" y="1752644"/>
                <a:ext cx="8305800" cy="53340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根据公式</a:t>
                </a:r>
                <a:endParaRPr lang="en-US" altLang="zh-CN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计算出理论像距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变换后束腰的理论半径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′2</m:t>
                        </m:r>
                      </m:sup>
                    </m:sSubSup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222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306" y="1752644"/>
                <a:ext cx="8305800" cy="5334000"/>
              </a:xfrm>
              <a:blipFill rotWithShape="0">
                <a:blip r:embed="rId3"/>
                <a:stretch>
                  <a:fillRect l="-1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233" name="Object 10"/>
          <p:cNvGraphicFramePr>
            <a:graphicFrameLocks noChangeAspect="1"/>
          </p:cNvGraphicFramePr>
          <p:nvPr/>
        </p:nvGraphicFramePr>
        <p:xfrm>
          <a:off x="4113213" y="3321050"/>
          <a:ext cx="91598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18377" imgH="216578" progId="Equation.3">
                  <p:embed/>
                </p:oleObj>
              </mc:Choice>
              <mc:Fallback>
                <p:oleObj r:id="rId4" imgW="918377" imgH="216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3321050"/>
                        <a:ext cx="91598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0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</a:rPr>
              <a:t>高斯光束的聚焦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1000" y="135704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87E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数据测量及处理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590852" y="2733742"/>
                <a:ext cx="2840586" cy="1780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𝐹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𝐹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𝜆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 </m:t>
                                  </m:r>
                                </m:den>
                              </m:f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𝑙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𝜆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52" y="2733742"/>
                <a:ext cx="2840586" cy="17804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73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高斯光束的准直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8380" y="14801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87E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整体结构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0" y="2667020"/>
            <a:ext cx="7767929" cy="1839643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V="1">
            <a:off x="3276634" y="3200406"/>
            <a:ext cx="0" cy="198114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 bwMode="auto">
          <a:xfrm flipV="1">
            <a:off x="4343406" y="3200406"/>
            <a:ext cx="0" cy="198114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 bwMode="auto">
          <a:xfrm flipV="1">
            <a:off x="5714970" y="3124208"/>
            <a:ext cx="0" cy="2022592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 bwMode="auto">
          <a:xfrm flipV="1">
            <a:off x="7010336" y="3124208"/>
            <a:ext cx="0" cy="2133544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688973" y="5146800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COMS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30352" y="5172154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凸透镜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(f=150)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14860" y="5181554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凸透镜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(f=75)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09332" y="525775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氦氖激光器</a:t>
            </a:r>
          </a:p>
        </p:txBody>
      </p:sp>
      <p:sp>
        <p:nvSpPr>
          <p:cNvPr id="22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57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高斯光束的准直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8380" y="14801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87E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透镜调整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 t="712" r="28334" b="710"/>
          <a:stretch/>
        </p:blipFill>
        <p:spPr>
          <a:xfrm>
            <a:off x="170935" y="2349241"/>
            <a:ext cx="3048030" cy="21335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4604" y="4629741"/>
            <a:ext cx="259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调节两透镜之间的距离，使其之间的距离为两焦距之和</a:t>
            </a:r>
          </a:p>
        </p:txBody>
      </p:sp>
      <p:sp>
        <p:nvSpPr>
          <p:cNvPr id="8" name="右大括号 7"/>
          <p:cNvSpPr/>
          <p:nvPr/>
        </p:nvSpPr>
        <p:spPr bwMode="auto">
          <a:xfrm rot="16200000" flipH="1">
            <a:off x="1641215" y="2215972"/>
            <a:ext cx="308924" cy="1461796"/>
          </a:xfrm>
          <a:prstGeom prst="rightBrace">
            <a:avLst/>
          </a:prstGeom>
          <a:ln w="22225">
            <a:solidFill>
              <a:srgbClr val="FF3300"/>
            </a:solidFill>
            <a:headEnd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179529" y="3157013"/>
                <a:ext cx="12322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29" y="3157013"/>
                <a:ext cx="123229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85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/>
          <p:cNvSpPr/>
          <p:nvPr/>
        </p:nvSpPr>
        <p:spPr bwMode="auto">
          <a:xfrm>
            <a:off x="3295902" y="3562828"/>
            <a:ext cx="1687095" cy="527997"/>
          </a:xfrm>
          <a:prstGeom prst="rightArrow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36" y="1258888"/>
            <a:ext cx="1582665" cy="21571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29" y="3814350"/>
            <a:ext cx="1442872" cy="230546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295902" y="4147667"/>
            <a:ext cx="2002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前后移动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COMS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相机，观察光斑直径的变化。若光斑直径基本不变，则准直完成，否则则调整两透镜之间的距离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7" t="16262"/>
          <a:stretch/>
        </p:blipFill>
        <p:spPr>
          <a:xfrm>
            <a:off x="7161011" y="4073857"/>
            <a:ext cx="1798489" cy="171728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2" t="16604"/>
          <a:stretch/>
        </p:blipFill>
        <p:spPr>
          <a:xfrm>
            <a:off x="7161011" y="1381056"/>
            <a:ext cx="1798489" cy="1775957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 bwMode="auto">
          <a:xfrm>
            <a:off x="5562574" y="1480156"/>
            <a:ext cx="1598437" cy="561547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 bwMode="auto">
          <a:xfrm>
            <a:off x="5714970" y="4038584"/>
            <a:ext cx="1446041" cy="40892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动作按钮: 开始 1">
            <a:hlinkClick r:id="rId8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8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344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高斯光束的准直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1000" y="138227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87E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数据测量及处理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64931"/>
            <a:ext cx="2549943" cy="3611863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 bwMode="auto">
          <a:xfrm>
            <a:off x="3178285" y="3489872"/>
            <a:ext cx="1832155" cy="761980"/>
          </a:xfrm>
          <a:prstGeom prst="rightArrow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4" t="17206" r="1" b="4013"/>
          <a:stretch/>
        </p:blipFill>
        <p:spPr>
          <a:xfrm>
            <a:off x="5118273" y="2362228"/>
            <a:ext cx="3850438" cy="32993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6397" y="5910691"/>
            <a:ext cx="7391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前后移动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COMS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相机，找出光斑最小的位置，即为准直后腰束位置。记录物距（腰束到第一个透镜之间的距离）和准直后的腰斑半径。改变物距测量多组数据。</a:t>
            </a:r>
          </a:p>
        </p:txBody>
      </p:sp>
    </p:spTree>
    <p:extLst>
      <p:ext uri="{BB962C8B-B14F-4D97-AF65-F5344CB8AC3E}">
        <p14:creationId xmlns:p14="http://schemas.microsoft.com/office/powerpoint/2010/main" val="3515577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18306" y="1752644"/>
                <a:ext cx="8305800" cy="53340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分别代入公式</a:t>
                </a:r>
                <a:endParaRPr lang="en-US" altLang="zh-CN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        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              （其中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=0.2953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𝑚𝑚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比较两种方法求得准直倍率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en-US" altLang="zh-CN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None/>
                </a:pPr>
                <a:endPara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222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306" y="1752644"/>
                <a:ext cx="8305800" cy="5334000"/>
              </a:xfrm>
              <a:blipFill rotWithShape="0">
                <a:blip r:embed="rId2"/>
                <a:stretch>
                  <a:fillRect l="-587" r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40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4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</a:rPr>
              <a:t>高斯光束的准直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1000" y="135704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87E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数据测量及处理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35229" y="2762696"/>
                <a:ext cx="212609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M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𝑀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1+(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29" y="2762696"/>
                <a:ext cx="2126095" cy="818366"/>
              </a:xfrm>
              <a:prstGeom prst="rect">
                <a:avLst/>
              </a:prstGeom>
              <a:blipFill rotWithShape="0"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038614" y="2877952"/>
                <a:ext cx="907331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′′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14" y="2877952"/>
                <a:ext cx="907331" cy="5878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25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实验</a:t>
            </a:r>
            <a:r>
              <a:rPr lang="en-US" altLang="zh-CN" dirty="0"/>
              <a:t>10</a:t>
            </a:r>
            <a:r>
              <a:rPr lang="zh-CN" altLang="zh-CN" dirty="0"/>
              <a:t> 激光谐振腔设计实验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720725" y="1800225"/>
            <a:ext cx="6818313" cy="1828800"/>
          </a:xfrm>
        </p:spPr>
        <p:txBody>
          <a:bodyPr/>
          <a:lstStyle/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>
                <a:ea typeface="黑体" panose="02010609060101010101" pitchFamily="49" charset="-122"/>
              </a:rPr>
              <a:t>后腔镜曲率半径对高斯光束的影响</a:t>
            </a:r>
          </a:p>
          <a:p>
            <a:pPr marL="514350" indent="-514350" eaLnBrk="1" hangingPunct="1"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>
                <a:ea typeface="黑体" panose="02010609060101010101" pitchFamily="49" charset="-122"/>
              </a:rPr>
              <a:t>激光器腔长对高斯光束的影响</a:t>
            </a:r>
          </a:p>
        </p:txBody>
      </p:sp>
      <p:sp>
        <p:nvSpPr>
          <p:cNvPr id="62468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469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数据测量</a:t>
            </a:r>
            <a:endParaRPr lang="zh-CN" altLang="zh-CN">
              <a:latin typeface="黑体" panose="02010609060101010101" pitchFamily="49" charset="-122"/>
            </a:endParaRPr>
          </a:p>
        </p:txBody>
      </p:sp>
      <p:graphicFrame>
        <p:nvGraphicFramePr>
          <p:cNvPr id="47107" name="Group 3"/>
          <p:cNvGraphicFramePr>
            <a:graphicFrameLocks noGrp="1"/>
          </p:cNvGraphicFramePr>
          <p:nvPr>
            <p:ph sz="half" idx="1"/>
          </p:nvPr>
        </p:nvGraphicFramePr>
        <p:xfrm>
          <a:off x="304800" y="2751138"/>
          <a:ext cx="4068765" cy="1439864"/>
        </p:xfrm>
        <a:graphic>
          <a:graphicData uri="http://schemas.openxmlformats.org/drawingml/2006/table">
            <a:tbl>
              <a:tblPr/>
              <a:tblGrid>
                <a:gridCol w="900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测量位置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横向半径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0.381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0.3095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0.2501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0.2043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纵向半径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0.3701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0.3014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0.2416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0.2088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平均半径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0.37555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0.30545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0.24585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0.20655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139" name="Group 35"/>
          <p:cNvGraphicFramePr>
            <a:graphicFrameLocks noGrp="1"/>
          </p:cNvGraphicFramePr>
          <p:nvPr>
            <p:ph sz="quarter" idx="2"/>
          </p:nvPr>
        </p:nvGraphicFramePr>
        <p:xfrm>
          <a:off x="4648200" y="2751138"/>
          <a:ext cx="4068765" cy="1439864"/>
        </p:xfrm>
        <a:graphic>
          <a:graphicData uri="http://schemas.openxmlformats.org/drawingml/2006/table">
            <a:tbl>
              <a:tblPr/>
              <a:tblGrid>
                <a:gridCol w="900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测量位置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横向半径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0.3512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0.3178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0.2875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0.278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纵向半径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0.3565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0.3268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0.2925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0.2829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平均半径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0.35385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0.3223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0.29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0.28045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174" name="Group 70"/>
          <p:cNvGraphicFramePr>
            <a:graphicFrameLocks noGrp="1"/>
          </p:cNvGraphicFramePr>
          <p:nvPr>
            <p:ph sz="quarter" idx="3"/>
          </p:nvPr>
        </p:nvGraphicFramePr>
        <p:xfrm>
          <a:off x="304800" y="4876800"/>
          <a:ext cx="4068765" cy="1439864"/>
        </p:xfrm>
        <a:graphic>
          <a:graphicData uri="http://schemas.openxmlformats.org/drawingml/2006/table">
            <a:tbl>
              <a:tblPr/>
              <a:tblGrid>
                <a:gridCol w="900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测量位置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500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横向半径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0.3819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0.3673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0.3612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0.3571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纵向半径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0.3906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0.3748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0.3625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0.3608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平均半径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0.38625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0.37105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0.36185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0.35895</a:t>
                      </a:r>
                    </a:p>
                  </a:txBody>
                  <a:tcPr marL="91457" marR="91457"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587" name="Text Box 67"/>
          <p:cNvSpPr txBox="1">
            <a:spLocks noChangeArrowheads="1"/>
          </p:cNvSpPr>
          <p:nvPr/>
        </p:nvSpPr>
        <p:spPr bwMode="auto">
          <a:xfrm>
            <a:off x="381000" y="1447800"/>
            <a:ext cx="7848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1、将半外腔激光器的后腔镜分别换成 R=500、R=1000、R=2000 的腔镜。分别调出光后测量参数。</a:t>
            </a:r>
          </a:p>
          <a:p>
            <a:pPr eaLnBrk="1" hangingPunct="1"/>
            <a:endParaRPr lang="zh-CN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588" name="Text Box 68"/>
          <p:cNvSpPr txBox="1">
            <a:spLocks noChangeArrowheads="1"/>
          </p:cNvSpPr>
          <p:nvPr/>
        </p:nvSpPr>
        <p:spPr bwMode="auto">
          <a:xfrm>
            <a:off x="2057400" y="2301875"/>
            <a:ext cx="990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R=500</a:t>
            </a:r>
          </a:p>
        </p:txBody>
      </p:sp>
      <p:sp>
        <p:nvSpPr>
          <p:cNvPr id="63589" name="Text Box 69"/>
          <p:cNvSpPr txBox="1">
            <a:spLocks noChangeArrowheads="1"/>
          </p:cNvSpPr>
          <p:nvPr/>
        </p:nvSpPr>
        <p:spPr bwMode="auto">
          <a:xfrm>
            <a:off x="6324600" y="2376488"/>
            <a:ext cx="152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R=1000</a:t>
            </a:r>
          </a:p>
        </p:txBody>
      </p:sp>
      <p:sp>
        <p:nvSpPr>
          <p:cNvPr id="63590" name="Text Box 102"/>
          <p:cNvSpPr txBox="1">
            <a:spLocks noChangeArrowheads="1"/>
          </p:cNvSpPr>
          <p:nvPr/>
        </p:nvSpPr>
        <p:spPr bwMode="auto">
          <a:xfrm>
            <a:off x="1981200" y="4495800"/>
            <a:ext cx="1600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R=2000</a:t>
            </a:r>
          </a:p>
        </p:txBody>
      </p:sp>
      <p:sp>
        <p:nvSpPr>
          <p:cNvPr id="63591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592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6988"/>
            <a:ext cx="8613775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数据处理，用上述三个点的坐标代入公式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后腔镜的曲率半径为500、1000、2000mm时，     都取前三组数据               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       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可得到下表数据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4515" name="Object 4"/>
          <p:cNvGraphicFramePr>
            <a:graphicFrameLocks/>
          </p:cNvGraphicFramePr>
          <p:nvPr/>
        </p:nvGraphicFramePr>
        <p:xfrm>
          <a:off x="1600200" y="2057400"/>
          <a:ext cx="1981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13167" imgH="473341" progId="Equation.3">
                  <p:embed/>
                </p:oleObj>
              </mc:Choice>
              <mc:Fallback>
                <p:oleObj r:id="rId2" imgW="1113167" imgH="473341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57400"/>
                        <a:ext cx="19812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AutoShape 5"/>
          <p:cNvSpPr>
            <a:spLocks/>
          </p:cNvSpPr>
          <p:nvPr/>
        </p:nvSpPr>
        <p:spPr bwMode="auto">
          <a:xfrm>
            <a:off x="158750" y="3506788"/>
            <a:ext cx="92075" cy="1524000"/>
          </a:xfrm>
          <a:prstGeom prst="leftBrace">
            <a:avLst>
              <a:gd name="adj1" fmla="val 13793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517" name="AutoShape 6"/>
          <p:cNvSpPr>
            <a:spLocks/>
          </p:cNvSpPr>
          <p:nvPr/>
        </p:nvSpPr>
        <p:spPr bwMode="auto">
          <a:xfrm>
            <a:off x="3130550" y="3506788"/>
            <a:ext cx="92075" cy="1524000"/>
          </a:xfrm>
          <a:prstGeom prst="leftBrace">
            <a:avLst>
              <a:gd name="adj1" fmla="val 13793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518" name="AutoShape 7"/>
          <p:cNvSpPr>
            <a:spLocks/>
          </p:cNvSpPr>
          <p:nvPr/>
        </p:nvSpPr>
        <p:spPr bwMode="auto">
          <a:xfrm>
            <a:off x="6026150" y="3506788"/>
            <a:ext cx="92075" cy="1524000"/>
          </a:xfrm>
          <a:prstGeom prst="leftBrace">
            <a:avLst>
              <a:gd name="adj1" fmla="val 13793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4519" name="Object 8"/>
          <p:cNvGraphicFramePr>
            <a:graphicFrameLocks/>
          </p:cNvGraphicFramePr>
          <p:nvPr/>
        </p:nvGraphicFramePr>
        <p:xfrm>
          <a:off x="5762625" y="2973388"/>
          <a:ext cx="139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2675" imgH="132675" progId="Equation.3">
                  <p:embed/>
                </p:oleObj>
              </mc:Choice>
              <mc:Fallback>
                <p:oleObj r:id="rId4" imgW="132675" imgH="13267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25" y="2973388"/>
                        <a:ext cx="1397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9"/>
          <p:cNvGraphicFramePr>
            <a:graphicFrameLocks/>
          </p:cNvGraphicFramePr>
          <p:nvPr/>
        </p:nvGraphicFramePr>
        <p:xfrm>
          <a:off x="5257800" y="2820988"/>
          <a:ext cx="533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72516" imgH="259626" progId="Equation.3">
                  <p:embed/>
                </p:oleObj>
              </mc:Choice>
              <mc:Fallback>
                <p:oleObj r:id="rId6" imgW="272516" imgH="259626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820988"/>
                        <a:ext cx="5334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1" name="Object 10"/>
          <p:cNvGraphicFramePr>
            <a:graphicFrameLocks/>
          </p:cNvGraphicFramePr>
          <p:nvPr/>
        </p:nvGraphicFramePr>
        <p:xfrm>
          <a:off x="6254750" y="3276600"/>
          <a:ext cx="27273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107019" imgH="305161" progId="Equation.3">
                  <p:embed/>
                </p:oleObj>
              </mc:Choice>
              <mc:Fallback>
                <p:oleObj r:id="rId8" imgW="1107019" imgH="305161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3276600"/>
                        <a:ext cx="27273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2" name="Object 11"/>
          <p:cNvGraphicFramePr>
            <a:graphicFrameLocks/>
          </p:cNvGraphicFramePr>
          <p:nvPr/>
        </p:nvGraphicFramePr>
        <p:xfrm>
          <a:off x="6254750" y="3810000"/>
          <a:ext cx="27257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107019" imgH="305161" progId="Equation.3">
                  <p:embed/>
                </p:oleObj>
              </mc:Choice>
              <mc:Fallback>
                <p:oleObj r:id="rId10" imgW="1107019" imgH="305161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3810000"/>
                        <a:ext cx="2725738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" name="Object 12"/>
          <p:cNvGraphicFramePr>
            <a:graphicFrameLocks/>
          </p:cNvGraphicFramePr>
          <p:nvPr/>
        </p:nvGraphicFramePr>
        <p:xfrm>
          <a:off x="6254750" y="4419600"/>
          <a:ext cx="27257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107019" imgH="305161" progId="Equation.3">
                  <p:embed/>
                </p:oleObj>
              </mc:Choice>
              <mc:Fallback>
                <p:oleObj r:id="rId12" imgW="1107019" imgH="305161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4419600"/>
                        <a:ext cx="2725738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4" name="Object 13"/>
          <p:cNvGraphicFramePr>
            <a:graphicFrameLocks/>
          </p:cNvGraphicFramePr>
          <p:nvPr/>
        </p:nvGraphicFramePr>
        <p:xfrm>
          <a:off x="387350" y="3352800"/>
          <a:ext cx="24384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107019" imgH="305161" progId="Equation.3">
                  <p:embed/>
                </p:oleObj>
              </mc:Choice>
              <mc:Fallback>
                <p:oleObj r:id="rId14" imgW="1107019" imgH="305161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3352800"/>
                        <a:ext cx="24384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5" name="Object 14"/>
          <p:cNvGraphicFramePr>
            <a:graphicFrameLocks/>
          </p:cNvGraphicFramePr>
          <p:nvPr/>
        </p:nvGraphicFramePr>
        <p:xfrm>
          <a:off x="3359150" y="3352800"/>
          <a:ext cx="24384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107019" imgH="305161" progId="Equation.3">
                  <p:embed/>
                </p:oleObj>
              </mc:Choice>
              <mc:Fallback>
                <p:oleObj r:id="rId16" imgW="1107019" imgH="305161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3352800"/>
                        <a:ext cx="24384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6" name="Object 15"/>
          <p:cNvGraphicFramePr>
            <a:graphicFrameLocks/>
          </p:cNvGraphicFramePr>
          <p:nvPr/>
        </p:nvGraphicFramePr>
        <p:xfrm>
          <a:off x="387350" y="3962400"/>
          <a:ext cx="24384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107019" imgH="305161" progId="Equation.3">
                  <p:embed/>
                </p:oleObj>
              </mc:Choice>
              <mc:Fallback>
                <p:oleObj r:id="rId18" imgW="1107019" imgH="305161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3962400"/>
                        <a:ext cx="24384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7" name="Object 16"/>
          <p:cNvGraphicFramePr>
            <a:graphicFrameLocks/>
          </p:cNvGraphicFramePr>
          <p:nvPr/>
        </p:nvGraphicFramePr>
        <p:xfrm>
          <a:off x="3359150" y="3886200"/>
          <a:ext cx="23241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056159" imgH="305161" progId="Equation.3">
                  <p:embed/>
                </p:oleObj>
              </mc:Choice>
              <mc:Fallback>
                <p:oleObj r:id="rId20" imgW="1056159" imgH="305161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3886200"/>
                        <a:ext cx="23241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8" name="Object 17"/>
          <p:cNvGraphicFramePr>
            <a:graphicFrameLocks/>
          </p:cNvGraphicFramePr>
          <p:nvPr/>
        </p:nvGraphicFramePr>
        <p:xfrm>
          <a:off x="387350" y="4572000"/>
          <a:ext cx="24384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107019" imgH="305161" progId="Equation.3">
                  <p:embed/>
                </p:oleObj>
              </mc:Choice>
              <mc:Fallback>
                <p:oleObj r:id="rId22" imgW="1107019" imgH="305161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4572000"/>
                        <a:ext cx="24384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9" name="Object 18"/>
          <p:cNvGraphicFramePr>
            <a:graphicFrameLocks/>
          </p:cNvGraphicFramePr>
          <p:nvPr/>
        </p:nvGraphicFramePr>
        <p:xfrm>
          <a:off x="3359150" y="4419600"/>
          <a:ext cx="215741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979689" imgH="305161" progId="Equation.3">
                  <p:embed/>
                </p:oleObj>
              </mc:Choice>
              <mc:Fallback>
                <p:oleObj r:id="rId24" imgW="979689" imgH="305161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4419600"/>
                        <a:ext cx="215741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0" name="动作按钮: 开始 1">
            <a:hlinkClick r:id="rId2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6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53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53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数据计算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8013"/>
            <a:ext cx="8382000" cy="649287"/>
          </a:xfrm>
          <a:noFill/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实验整体结构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228600" y="1447800"/>
            <a:ext cx="838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1、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根据氦氖激光谐振腔调整与功率测量实验装配图安装所有的器件。</a:t>
            </a:r>
            <a:endParaRPr lang="zh-CN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30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727950" y="6003925"/>
            <a:ext cx="539750" cy="54133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3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35975" y="5991225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785"/>
            <a:ext cx="9144000" cy="3181277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 bwMode="auto">
          <a:xfrm>
            <a:off x="4389497" y="2646042"/>
            <a:ext cx="0" cy="2642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 bwMode="auto">
          <a:xfrm>
            <a:off x="6172158" y="2560930"/>
            <a:ext cx="0" cy="2630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 bwMode="auto">
          <a:xfrm>
            <a:off x="2514654" y="2694939"/>
            <a:ext cx="0" cy="2642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 bwMode="auto">
          <a:xfrm>
            <a:off x="7959515" y="2505741"/>
            <a:ext cx="0" cy="2685321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082866" y="5347294"/>
            <a:ext cx="137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功率计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00581" y="5357594"/>
            <a:ext cx="177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氦氖半外腔激光管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689209" y="5347294"/>
            <a:ext cx="106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后腔镜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76906" y="5314055"/>
            <a:ext cx="152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十字叉丝板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数据结论</a:t>
            </a:r>
            <a:endParaRPr lang="zh-CN" altLang="zh-CN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685088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11" name="Text 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72564" y="4866810"/>
            <a:ext cx="8168326" cy="729367"/>
          </a:xfrm>
          <a:prstGeom prst="rect">
            <a:avLst/>
          </a:prstGeom>
          <a:blipFill rotWithShape="1">
            <a:blip r:embed="rId3"/>
            <a:stretch>
              <a:fillRect l="-822" t="-6667" b="-1333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zh-CN" altLang="en-US">
                <a:noFill/>
                <a:latin typeface="Arial" charset="0"/>
              </a:rPr>
              <a:t> </a:t>
            </a:r>
          </a:p>
        </p:txBody>
      </p:sp>
      <p:sp>
        <p:nvSpPr>
          <p:cNvPr id="65541" name="动作按钮: 开始 1">
            <a:hlinkClick r:id="rId4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4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542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533400" y="1349375"/>
            <a:ext cx="764381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任意选择一种曲率半径的腔镜，通过调节安装腔镜的齿轮齿条移动台来改变激光器腔长，分别测量高斯光束参数。（这里选择R=2000）</a:t>
            </a:r>
          </a:p>
        </p:txBody>
      </p:sp>
      <p:graphicFrame>
        <p:nvGraphicFramePr>
          <p:cNvPr id="50179" name="Group 3"/>
          <p:cNvGraphicFramePr>
            <a:graphicFrameLocks noGrp="1"/>
          </p:cNvGraphicFramePr>
          <p:nvPr>
            <p:ph/>
          </p:nvPr>
        </p:nvGraphicFramePr>
        <p:xfrm>
          <a:off x="533400" y="4411663"/>
          <a:ext cx="3563938" cy="1993908"/>
        </p:xfrm>
        <a:graphic>
          <a:graphicData uri="http://schemas.openxmlformats.org/drawingml/2006/table">
            <a:tbl>
              <a:tblPr/>
              <a:tblGrid>
                <a:gridCol w="827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腔长（后腔镜位置）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8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测量位置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横向半径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0.3745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0.3524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0.3479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0.3466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纵向半径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0.383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0.3602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0.3438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0.3462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平均半径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0.37875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0.3563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0.34585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0.3464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599" name="动作按钮: 开始 1">
            <a:hlinkClick r:id="rId2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600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608013"/>
            <a:ext cx="2038350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3600" b="1" kern="0" dirty="0">
                <a:solidFill>
                  <a:srgbClr val="0087E2"/>
                </a:solidFill>
                <a:latin typeface="黑体" pitchFamily="49" charset="-122"/>
                <a:ea typeface="黑体" pitchFamily="49" charset="-122"/>
                <a:cs typeface="+mj-cs"/>
              </a:rPr>
              <a:t>数据测量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3400" y="2273300"/>
          <a:ext cx="3563938" cy="1993908"/>
        </p:xfrm>
        <a:graphic>
          <a:graphicData uri="http://schemas.openxmlformats.org/drawingml/2006/table">
            <a:tbl>
              <a:tblPr/>
              <a:tblGrid>
                <a:gridCol w="827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腔长（后腔镜位置）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-10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8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测量位置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横向半径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0.3702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0.3481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0.3461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0.3396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纵向半径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0.3764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0.3545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0.3401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0.3399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平均半径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0.3733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0.3513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0.3432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0.33975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343400" y="2273300"/>
          <a:ext cx="3563938" cy="1993908"/>
        </p:xfrm>
        <a:graphic>
          <a:graphicData uri="http://schemas.openxmlformats.org/drawingml/2006/table">
            <a:tbl>
              <a:tblPr/>
              <a:tblGrid>
                <a:gridCol w="827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腔长（后腔镜位置）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8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测量位置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500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横向半径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0.3819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0.3673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0.3612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0.3571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纵向半径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0.3906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0.3748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0.3625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0.3608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平均半径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0.38625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0.37105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0.36185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0.35895</a:t>
                      </a:r>
                    </a:p>
                  </a:txBody>
                  <a:tcPr marL="91438" marR="91438" marT="45702" marB="4570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8013"/>
            <a:ext cx="7696200" cy="649287"/>
          </a:xfrm>
        </p:spPr>
        <p:txBody>
          <a:bodyPr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数据计算</a:t>
            </a:r>
            <a:endParaRPr lang="zh-CN" altLang="zh-CN">
              <a:latin typeface="黑体" panose="02010609060101010101" pitchFamily="49" charset="-122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524000"/>
            <a:ext cx="8613775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数据处理，用上述三个点的坐标代入公式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腔长为-10、0、10mm时，     都取前三组数据                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        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可得到下表数据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7588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8078788" y="1017588"/>
          <a:ext cx="73025" cy="2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68784" imgH="305161" progId="Equation.3">
                  <p:embed/>
                </p:oleObj>
              </mc:Choice>
              <mc:Fallback>
                <p:oleObj r:id="rId2" imgW="1068784" imgH="305161" progId="Equation.3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8788" y="1017588"/>
                        <a:ext cx="73025" cy="2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4"/>
          <p:cNvGraphicFramePr>
            <a:graphicFrameLocks/>
          </p:cNvGraphicFramePr>
          <p:nvPr/>
        </p:nvGraphicFramePr>
        <p:xfrm>
          <a:off x="1676400" y="2209800"/>
          <a:ext cx="1981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13167" imgH="473341" progId="Equation.3">
                  <p:embed/>
                </p:oleObj>
              </mc:Choice>
              <mc:Fallback>
                <p:oleObj r:id="rId4" imgW="1113167" imgH="473341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19812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Text Box 5"/>
          <p:cNvSpPr txBox="1">
            <a:spLocks noChangeArrowheads="1"/>
          </p:cNvSpPr>
          <p:nvPr/>
        </p:nvSpPr>
        <p:spPr bwMode="auto">
          <a:xfrm>
            <a:off x="10474325" y="324961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591" name="AutoShape 6"/>
          <p:cNvSpPr>
            <a:spLocks/>
          </p:cNvSpPr>
          <p:nvPr/>
        </p:nvSpPr>
        <p:spPr bwMode="auto">
          <a:xfrm>
            <a:off x="381000" y="3581400"/>
            <a:ext cx="92075" cy="1524000"/>
          </a:xfrm>
          <a:prstGeom prst="leftBrace">
            <a:avLst>
              <a:gd name="adj1" fmla="val 13793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592" name="AutoShape 7"/>
          <p:cNvSpPr>
            <a:spLocks/>
          </p:cNvSpPr>
          <p:nvPr/>
        </p:nvSpPr>
        <p:spPr bwMode="auto">
          <a:xfrm>
            <a:off x="3352800" y="3581400"/>
            <a:ext cx="92075" cy="1524000"/>
          </a:xfrm>
          <a:prstGeom prst="leftBrace">
            <a:avLst>
              <a:gd name="adj1" fmla="val 13793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593" name="AutoShape 8"/>
          <p:cNvSpPr>
            <a:spLocks/>
          </p:cNvSpPr>
          <p:nvPr/>
        </p:nvSpPr>
        <p:spPr bwMode="auto">
          <a:xfrm>
            <a:off x="6248400" y="3505200"/>
            <a:ext cx="92075" cy="1524000"/>
          </a:xfrm>
          <a:prstGeom prst="leftBrace">
            <a:avLst>
              <a:gd name="adj1" fmla="val 13793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7594" name="Object 9"/>
          <p:cNvGraphicFramePr>
            <a:graphicFrameLocks/>
          </p:cNvGraphicFramePr>
          <p:nvPr/>
        </p:nvGraphicFramePr>
        <p:xfrm>
          <a:off x="3552825" y="3048000"/>
          <a:ext cx="139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32675" imgH="132675" progId="Equation.3">
                  <p:embed/>
                </p:oleObj>
              </mc:Choice>
              <mc:Fallback>
                <p:oleObj r:id="rId6" imgW="132675" imgH="13267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3048000"/>
                        <a:ext cx="1397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5" name="Object 10"/>
          <p:cNvGraphicFramePr>
            <a:graphicFrameLocks/>
          </p:cNvGraphicFramePr>
          <p:nvPr/>
        </p:nvGraphicFramePr>
        <p:xfrm>
          <a:off x="3048000" y="2895600"/>
          <a:ext cx="457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72516" imgH="259626" progId="Equation.3">
                  <p:embed/>
                </p:oleObj>
              </mc:Choice>
              <mc:Fallback>
                <p:oleObj r:id="rId8" imgW="272516" imgH="259626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895600"/>
                        <a:ext cx="457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6" name="Object 12"/>
          <p:cNvGraphicFramePr>
            <a:graphicFrameLocks/>
          </p:cNvGraphicFramePr>
          <p:nvPr/>
        </p:nvGraphicFramePr>
        <p:xfrm>
          <a:off x="533400" y="3429000"/>
          <a:ext cx="2501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068784" imgH="305161" progId="Equation.3">
                  <p:embed/>
                </p:oleObj>
              </mc:Choice>
              <mc:Fallback>
                <p:oleObj r:id="rId10" imgW="1068784" imgH="305161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429000"/>
                        <a:ext cx="2501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7" name="Object 13"/>
          <p:cNvGraphicFramePr>
            <a:graphicFrameLocks/>
          </p:cNvGraphicFramePr>
          <p:nvPr/>
        </p:nvGraphicFramePr>
        <p:xfrm>
          <a:off x="3582988" y="3352800"/>
          <a:ext cx="2590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107019" imgH="305161" progId="Equation.3">
                  <p:embed/>
                </p:oleObj>
              </mc:Choice>
              <mc:Fallback>
                <p:oleObj r:id="rId12" imgW="1107019" imgH="305161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988" y="3352800"/>
                        <a:ext cx="2590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8" name="Object 14"/>
          <p:cNvGraphicFramePr>
            <a:graphicFrameLocks/>
          </p:cNvGraphicFramePr>
          <p:nvPr/>
        </p:nvGraphicFramePr>
        <p:xfrm>
          <a:off x="6477000" y="3276600"/>
          <a:ext cx="2590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107019" imgH="305161" progId="Equation.3">
                  <p:embed/>
                </p:oleObj>
              </mc:Choice>
              <mc:Fallback>
                <p:oleObj r:id="rId14" imgW="1107019" imgH="305161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276600"/>
                        <a:ext cx="2590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9" name="Object 15"/>
          <p:cNvGraphicFramePr>
            <a:graphicFrameLocks/>
          </p:cNvGraphicFramePr>
          <p:nvPr/>
        </p:nvGraphicFramePr>
        <p:xfrm>
          <a:off x="534988" y="3962400"/>
          <a:ext cx="2471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056159" imgH="305161" progId="Equation.3">
                  <p:embed/>
                </p:oleObj>
              </mc:Choice>
              <mc:Fallback>
                <p:oleObj r:id="rId16" imgW="1056159" imgH="305161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3962400"/>
                        <a:ext cx="247173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0" name="Object 16"/>
          <p:cNvGraphicFramePr>
            <a:graphicFrameLocks/>
          </p:cNvGraphicFramePr>
          <p:nvPr/>
        </p:nvGraphicFramePr>
        <p:xfrm>
          <a:off x="3581400" y="3886200"/>
          <a:ext cx="2590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107019" imgH="305161" progId="Equation.3">
                  <p:embed/>
                </p:oleObj>
              </mc:Choice>
              <mc:Fallback>
                <p:oleObj r:id="rId18" imgW="1107019" imgH="305161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86200"/>
                        <a:ext cx="2590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1" name="Object 17"/>
          <p:cNvGraphicFramePr>
            <a:graphicFrameLocks/>
          </p:cNvGraphicFramePr>
          <p:nvPr/>
        </p:nvGraphicFramePr>
        <p:xfrm>
          <a:off x="6553200" y="3886200"/>
          <a:ext cx="24717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056159" imgH="305161" progId="Equation.3">
                  <p:embed/>
                </p:oleObj>
              </mc:Choice>
              <mc:Fallback>
                <p:oleObj r:id="rId20" imgW="1056159" imgH="305161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886200"/>
                        <a:ext cx="24717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2" name="Object 18"/>
          <p:cNvGraphicFramePr>
            <a:graphicFrameLocks/>
          </p:cNvGraphicFramePr>
          <p:nvPr/>
        </p:nvGraphicFramePr>
        <p:xfrm>
          <a:off x="533400" y="4495800"/>
          <a:ext cx="2501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068784" imgH="305161" progId="Equation.3">
                  <p:embed/>
                </p:oleObj>
              </mc:Choice>
              <mc:Fallback>
                <p:oleObj r:id="rId22" imgW="1068784" imgH="305161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95800"/>
                        <a:ext cx="2501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3" name="Object 19"/>
          <p:cNvGraphicFramePr>
            <a:graphicFrameLocks/>
          </p:cNvGraphicFramePr>
          <p:nvPr/>
        </p:nvGraphicFramePr>
        <p:xfrm>
          <a:off x="3581400" y="4495800"/>
          <a:ext cx="2590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107019" imgH="305161" progId="Equation.3">
                  <p:embed/>
                </p:oleObj>
              </mc:Choice>
              <mc:Fallback>
                <p:oleObj r:id="rId24" imgW="1107019" imgH="305161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495800"/>
                        <a:ext cx="2590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4" name="Object 20"/>
          <p:cNvGraphicFramePr>
            <a:graphicFrameLocks/>
          </p:cNvGraphicFramePr>
          <p:nvPr/>
        </p:nvGraphicFramePr>
        <p:xfrm>
          <a:off x="6478588" y="4572000"/>
          <a:ext cx="2590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1107019" imgH="305161" progId="Equation.3">
                  <p:embed/>
                </p:oleObj>
              </mc:Choice>
              <mc:Fallback>
                <p:oleObj r:id="rId26" imgW="1107019" imgH="305161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8588" y="4572000"/>
                        <a:ext cx="2590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05" name="动作按钮: 开始 1">
            <a:hlinkClick r:id="rId28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28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606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0087E2"/>
                </a:solidFill>
                <a:latin typeface="黑体" panose="02010609060101010101" pitchFamily="49" charset="-122"/>
              </a:rPr>
              <a:t>数据测量</a:t>
            </a:r>
            <a:endParaRPr lang="zh-CN" altLang="en-US">
              <a:latin typeface="黑体" panose="02010609060101010101" pitchFamily="49" charset="-122"/>
            </a:endParaRPr>
          </a:p>
        </p:txBody>
      </p:sp>
      <p:pic>
        <p:nvPicPr>
          <p:cNvPr id="686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768475"/>
            <a:ext cx="7548562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8612" name="动作按钮: 开始 1">
            <a:hlinkClick r:id="rId3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199313" y="6119813"/>
            <a:ext cx="539750" cy="541337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613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07338" y="6107113"/>
            <a:ext cx="539750" cy="5397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 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72564" y="4866810"/>
            <a:ext cx="8168326" cy="729367"/>
          </a:xfrm>
          <a:prstGeom prst="rect">
            <a:avLst/>
          </a:prstGeom>
          <a:blipFill rotWithShape="1">
            <a:blip r:embed="rId4"/>
            <a:stretch>
              <a:fillRect l="-822" t="-6667" b="-1333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zh-CN" altLang="en-US">
                <a:noFill/>
                <a:latin typeface="Arial" charset="0"/>
              </a:rPr>
              <a:t>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09600" y="1279525"/>
            <a:ext cx="754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1、使用T型螺母将半外腔底座固定于导轨上</a:t>
            </a:r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2590852" y="2438400"/>
            <a:ext cx="1600200" cy="360363"/>
          </a:xfrm>
          <a:prstGeom prst="rightArrow">
            <a:avLst>
              <a:gd name="adj1" fmla="val 50000"/>
              <a:gd name="adj2" fmla="val 1110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 rot="5400000">
            <a:off x="5241636" y="3705706"/>
            <a:ext cx="539366" cy="278789"/>
          </a:xfrm>
          <a:prstGeom prst="rightArrow">
            <a:avLst>
              <a:gd name="adj1" fmla="val 50000"/>
              <a:gd name="adj2" fmla="val 749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58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16" y="1709208"/>
            <a:ext cx="2398713" cy="179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9" descr="IMG_20140729_1633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04975"/>
            <a:ext cx="2400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10" descr="IMG_20140729_1641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4191000"/>
            <a:ext cx="2400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Oval 12"/>
          <p:cNvSpPr>
            <a:spLocks noChangeArrowheads="1"/>
          </p:cNvSpPr>
          <p:nvPr/>
        </p:nvSpPr>
        <p:spPr bwMode="auto">
          <a:xfrm>
            <a:off x="5562600" y="4876800"/>
            <a:ext cx="762000" cy="6858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85" name="Text Box 14"/>
          <p:cNvSpPr txBox="1">
            <a:spLocks noChangeArrowheads="1"/>
          </p:cNvSpPr>
          <p:nvPr/>
        </p:nvSpPr>
        <p:spPr bwMode="auto">
          <a:xfrm>
            <a:off x="7391400" y="4953000"/>
            <a:ext cx="1524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转动支管（即套筒）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拧紧可</a:t>
            </a:r>
          </a:p>
        </p:txBody>
      </p:sp>
      <p:sp>
        <p:nvSpPr>
          <p:cNvPr id="24586" name="AutoShape 15"/>
          <p:cNvSpPr>
            <a:spLocks noChangeArrowheads="1"/>
          </p:cNvSpPr>
          <p:nvPr/>
        </p:nvSpPr>
        <p:spPr bwMode="auto">
          <a:xfrm rot="5340000">
            <a:off x="3694907" y="4599781"/>
            <a:ext cx="315912" cy="822325"/>
          </a:xfrm>
          <a:prstGeom prst="downArrow">
            <a:avLst>
              <a:gd name="adj1" fmla="val 50000"/>
              <a:gd name="adj2" fmla="val 1106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87" name="Text Box 16"/>
          <p:cNvSpPr txBox="1">
            <a:spLocks noChangeArrowheads="1"/>
          </p:cNvSpPr>
          <p:nvPr/>
        </p:nvSpPr>
        <p:spPr bwMode="auto">
          <a:xfrm>
            <a:off x="4732338" y="5989638"/>
            <a:ext cx="16850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T型螺母要插入</a:t>
            </a:r>
          </a:p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中间的卡槽</a:t>
            </a:r>
          </a:p>
        </p:txBody>
      </p:sp>
      <p:sp>
        <p:nvSpPr>
          <p:cNvPr id="24588" name="Text Box 17"/>
          <p:cNvSpPr txBox="1">
            <a:spLocks noChangeArrowheads="1"/>
          </p:cNvSpPr>
          <p:nvPr/>
        </p:nvSpPr>
        <p:spPr bwMode="auto">
          <a:xfrm>
            <a:off x="6880225" y="1981200"/>
            <a:ext cx="19764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将T型螺母拧上支杆，但不要拧紧</a:t>
            </a:r>
          </a:p>
        </p:txBody>
      </p:sp>
      <p:pic>
        <p:nvPicPr>
          <p:cNvPr id="24589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80000" flipH="1">
            <a:off x="177337" y="4306888"/>
            <a:ext cx="316005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90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620000" y="6186488"/>
            <a:ext cx="450850" cy="450850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91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26438" y="6172200"/>
            <a:ext cx="466725" cy="4508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92" name="椭圆 1"/>
          <p:cNvSpPr>
            <a:spLocks noChangeArrowheads="1"/>
          </p:cNvSpPr>
          <p:nvPr/>
        </p:nvSpPr>
        <p:spPr bwMode="auto">
          <a:xfrm>
            <a:off x="7477125" y="3560763"/>
            <a:ext cx="1379538" cy="1331912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93" name="Line 13"/>
          <p:cNvSpPr>
            <a:spLocks noChangeShapeType="1"/>
          </p:cNvSpPr>
          <p:nvPr/>
        </p:nvSpPr>
        <p:spPr bwMode="auto">
          <a:xfrm flipV="1">
            <a:off x="6324600" y="4572000"/>
            <a:ext cx="1600200" cy="4778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8013"/>
            <a:ext cx="9144000" cy="649287"/>
          </a:xfrm>
        </p:spPr>
        <p:txBody>
          <a:bodyPr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半外腔调节</a:t>
            </a:r>
            <a:endParaRPr lang="zh-CN" altLang="zh-CN">
              <a:latin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912" y="2819416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3300"/>
                </a:solidFill>
                <a:latin typeface="+mj-ea"/>
                <a:ea typeface="+mj-ea"/>
              </a:rPr>
              <a:t>T</a:t>
            </a:r>
            <a:r>
              <a:rPr lang="zh-CN" altLang="en-US" sz="1000" dirty="0">
                <a:solidFill>
                  <a:srgbClr val="FF3300"/>
                </a:solidFill>
                <a:latin typeface="+mj-ea"/>
                <a:ea typeface="+mj-ea"/>
              </a:rPr>
              <a:t>型螺母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激光管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85" y="1233420"/>
            <a:ext cx="3481028" cy="51054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4" t="73334" r="36873" b="2752"/>
          <a:stretch/>
        </p:blipFill>
        <p:spPr>
          <a:xfrm>
            <a:off x="475367" y="4283506"/>
            <a:ext cx="1676356" cy="1796096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sp>
        <p:nvSpPr>
          <p:cNvPr id="8" name="椭圆 7"/>
          <p:cNvSpPr/>
          <p:nvPr/>
        </p:nvSpPr>
        <p:spPr bwMode="auto">
          <a:xfrm>
            <a:off x="4191010" y="5181554"/>
            <a:ext cx="647793" cy="82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2" name="直接箭头连接符 11"/>
          <p:cNvCxnSpPr>
            <a:stCxn id="8" idx="2"/>
          </p:cNvCxnSpPr>
          <p:nvPr/>
        </p:nvCxnSpPr>
        <p:spPr bwMode="auto">
          <a:xfrm flipH="1" flipV="1">
            <a:off x="2151723" y="5333950"/>
            <a:ext cx="2039287" cy="26149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91336" y="6107987"/>
            <a:ext cx="16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阳极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r="33189" b="80000"/>
          <a:stretch/>
        </p:blipFill>
        <p:spPr>
          <a:xfrm>
            <a:off x="6677716" y="1040200"/>
            <a:ext cx="1565172" cy="1703018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sp>
        <p:nvSpPr>
          <p:cNvPr id="16" name="椭圆 15"/>
          <p:cNvSpPr/>
          <p:nvPr/>
        </p:nvSpPr>
        <p:spPr bwMode="auto">
          <a:xfrm>
            <a:off x="4267208" y="1258888"/>
            <a:ext cx="685782" cy="8747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20" name="直接箭头连接符 19"/>
          <p:cNvCxnSpPr>
            <a:stCxn id="16" idx="6"/>
            <a:endCxn id="15" idx="2"/>
          </p:cNvCxnSpPr>
          <p:nvPr/>
        </p:nvCxnSpPr>
        <p:spPr bwMode="auto">
          <a:xfrm>
            <a:off x="4952990" y="1696261"/>
            <a:ext cx="1724726" cy="195448"/>
          </a:xfrm>
          <a:prstGeom prst="straightConnector1">
            <a:avLst/>
          </a:prstGeom>
          <a:ln w="22225">
            <a:solidFill>
              <a:srgbClr val="FF3300"/>
            </a:solidFill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023720" y="2743218"/>
            <a:ext cx="121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阴极</a:t>
            </a:r>
          </a:p>
        </p:txBody>
      </p:sp>
      <p:sp>
        <p:nvSpPr>
          <p:cNvPr id="22" name="动作按钮: 开始 1">
            <a:hlinkClick r:id="rId5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391400" y="6184900"/>
            <a:ext cx="387350" cy="38893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5" action="ppaction://hlinksldjump"/>
              </a:rPr>
              <a:t>0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099425" y="6172200"/>
            <a:ext cx="381000" cy="3873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714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>
                <a:latin typeface="黑体" panose="02010609060101010101" pitchFamily="49" charset="-122"/>
              </a:rPr>
              <a:t>安装激光管</a:t>
            </a:r>
            <a:r>
              <a:rPr lang="en-US" altLang="zh-CN">
                <a:latin typeface="黑体" panose="02010609060101010101" pitchFamily="49" charset="-122"/>
              </a:rPr>
              <a:t>1</a:t>
            </a:r>
            <a:endParaRPr lang="zh-CN" altLang="zh-CN">
              <a:latin typeface="黑体" panose="02010609060101010101" pitchFamily="49" charset="-122"/>
            </a:endParaRP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80000" flipH="1">
            <a:off x="378155" y="1657350"/>
            <a:ext cx="316005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4" name="Picture 5" descr="IMG_5099 (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3"/>
          <a:stretch>
            <a:fillRect/>
          </a:stretch>
        </p:blipFill>
        <p:spPr bwMode="auto">
          <a:xfrm>
            <a:off x="4721225" y="1716088"/>
            <a:ext cx="3359150" cy="167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5" name="AutoShape 6"/>
          <p:cNvSpPr>
            <a:spLocks noChangeArrowheads="1"/>
          </p:cNvSpPr>
          <p:nvPr/>
        </p:nvSpPr>
        <p:spPr bwMode="auto">
          <a:xfrm rot="10800000">
            <a:off x="3703638" y="2373313"/>
            <a:ext cx="944562" cy="360362"/>
          </a:xfrm>
          <a:prstGeom prst="leftArrow">
            <a:avLst>
              <a:gd name="adj1" fmla="val 50000"/>
              <a:gd name="adj2" fmla="val 1630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6" name="Oval 7" descr="IMG_5687_副本"/>
          <p:cNvSpPr>
            <a:spLocks noChangeAspect="1" noChangeArrowheads="1"/>
          </p:cNvSpPr>
          <p:nvPr/>
        </p:nvSpPr>
        <p:spPr bwMode="auto">
          <a:xfrm flipH="1">
            <a:off x="990694" y="4506913"/>
            <a:ext cx="1992313" cy="10795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5607" name="Picture 8" descr="IMG_20140729_1558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81475"/>
            <a:ext cx="1905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855771" y="5586413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阴阳极必须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正确</a:t>
            </a:r>
            <a:r>
              <a:rPr lang="zh-CN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接线</a:t>
            </a:r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5257800" y="2044700"/>
            <a:ext cx="838200" cy="5334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10" name="Line 11"/>
          <p:cNvSpPr>
            <a:spLocks noChangeShapeType="1"/>
          </p:cNvSpPr>
          <p:nvPr/>
        </p:nvSpPr>
        <p:spPr bwMode="auto">
          <a:xfrm>
            <a:off x="5791200" y="2578100"/>
            <a:ext cx="304800" cy="16033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AutoShape 12"/>
          <p:cNvSpPr>
            <a:spLocks noChangeArrowheads="1"/>
          </p:cNvSpPr>
          <p:nvPr/>
        </p:nvSpPr>
        <p:spPr bwMode="auto">
          <a:xfrm rot="5400000">
            <a:off x="1437482" y="3745706"/>
            <a:ext cx="1041400" cy="360363"/>
          </a:xfrm>
          <a:prstGeom prst="leftArrow">
            <a:avLst>
              <a:gd name="adj1" fmla="val 50000"/>
              <a:gd name="adj2" fmla="val 1608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12" name="Text Box 13"/>
          <p:cNvSpPr txBox="1">
            <a:spLocks noChangeArrowheads="1"/>
          </p:cNvSpPr>
          <p:nvPr/>
        </p:nvSpPr>
        <p:spPr bwMode="auto">
          <a:xfrm>
            <a:off x="4654550" y="5610225"/>
            <a:ext cx="2362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激光管要按照红色箭头方向安装</a:t>
            </a:r>
          </a:p>
        </p:txBody>
      </p:sp>
      <p:sp>
        <p:nvSpPr>
          <p:cNvPr id="25613" name="动作按钮: 开始 1">
            <a:hlinkClick r:id="rId6" action="ppaction://hlinksldjump" highlightClick="1"/>
          </p:cNvPr>
          <p:cNvSpPr>
            <a:spLocks noChangeAspect="1" noChangeArrowheads="1"/>
          </p:cNvSpPr>
          <p:nvPr/>
        </p:nvSpPr>
        <p:spPr bwMode="auto">
          <a:xfrm>
            <a:off x="7391400" y="6184900"/>
            <a:ext cx="387350" cy="388938"/>
          </a:xfrm>
          <a:prstGeom prst="actionButtonBeginning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6" action="ppaction://hlinksldjump"/>
              </a:rPr>
              <a:t>0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14" name="动作按钮: 后退或前一项 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099425" y="6172200"/>
            <a:ext cx="381000" cy="387350"/>
          </a:xfrm>
          <a:prstGeom prst="actionButtonBackPrevious">
            <a:avLst/>
          </a:prstGeom>
          <a:solidFill>
            <a:srgbClr val="00B0F0"/>
          </a:soli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hlinkClick r:id="" action="ppaction://hlinkshowjump?jump=previousslide"/>
              </a:rPr>
              <a:t>1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PPT模版">
  <a:themeElements>
    <a:clrScheme name="1_PPT模版 2">
      <a:dk1>
        <a:srgbClr val="000000"/>
      </a:dk1>
      <a:lt1>
        <a:srgbClr val="FFFFFF"/>
      </a:lt1>
      <a:dk2>
        <a:srgbClr val="0087E2"/>
      </a:dk2>
      <a:lt2>
        <a:srgbClr val="808080"/>
      </a:lt2>
      <a:accent1>
        <a:srgbClr val="0087E2"/>
      </a:accent1>
      <a:accent2>
        <a:srgbClr val="FFCC00"/>
      </a:accent2>
      <a:accent3>
        <a:srgbClr val="FFFFFF"/>
      </a:accent3>
      <a:accent4>
        <a:srgbClr val="000000"/>
      </a:accent4>
      <a:accent5>
        <a:srgbClr val="AAC3EE"/>
      </a:accent5>
      <a:accent6>
        <a:srgbClr val="E7B900"/>
      </a:accent6>
      <a:hlink>
        <a:srgbClr val="009999"/>
      </a:hlink>
      <a:folHlink>
        <a:srgbClr val="99CC00"/>
      </a:folHlink>
    </a:clrScheme>
    <a:fontScheme name="1_PPT模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PT模版 1">
        <a:dk1>
          <a:srgbClr val="C0C0C0"/>
        </a:dk1>
        <a:lt1>
          <a:srgbClr val="FFFFFF"/>
        </a:lt1>
        <a:dk2>
          <a:srgbClr val="000000"/>
        </a:dk2>
        <a:lt2>
          <a:srgbClr val="0099FF"/>
        </a:lt2>
        <a:accent1>
          <a:srgbClr val="BBE0E3"/>
        </a:accent1>
        <a:accent2>
          <a:srgbClr val="333399"/>
        </a:accent2>
        <a:accent3>
          <a:srgbClr val="AAAAAA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PT模版 2">
        <a:dk1>
          <a:srgbClr val="000000"/>
        </a:dk1>
        <a:lt1>
          <a:srgbClr val="FFFFFF"/>
        </a:lt1>
        <a:dk2>
          <a:srgbClr val="0087E2"/>
        </a:dk2>
        <a:lt2>
          <a:srgbClr val="808080"/>
        </a:lt2>
        <a:accent1>
          <a:srgbClr val="0087E2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C3EE"/>
        </a:accent5>
        <a:accent6>
          <a:srgbClr val="E7B900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PT模版">
  <a:themeElements>
    <a:clrScheme name="PPT模版 2">
      <a:dk1>
        <a:srgbClr val="000000"/>
      </a:dk1>
      <a:lt1>
        <a:srgbClr val="FFFFFF"/>
      </a:lt1>
      <a:dk2>
        <a:srgbClr val="0087E2"/>
      </a:dk2>
      <a:lt2>
        <a:srgbClr val="808080"/>
      </a:lt2>
      <a:accent1>
        <a:srgbClr val="0087E2"/>
      </a:accent1>
      <a:accent2>
        <a:srgbClr val="FFCC00"/>
      </a:accent2>
      <a:accent3>
        <a:srgbClr val="FFFFFF"/>
      </a:accent3>
      <a:accent4>
        <a:srgbClr val="000000"/>
      </a:accent4>
      <a:accent5>
        <a:srgbClr val="AAC3EE"/>
      </a:accent5>
      <a:accent6>
        <a:srgbClr val="E7B900"/>
      </a:accent6>
      <a:hlink>
        <a:srgbClr val="009999"/>
      </a:hlink>
      <a:folHlink>
        <a:srgbClr val="99CC00"/>
      </a:folHlink>
    </a:clrScheme>
    <a:fontScheme name="PPT模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PPT模版 1">
        <a:dk1>
          <a:srgbClr val="C0C0C0"/>
        </a:dk1>
        <a:lt1>
          <a:srgbClr val="FFFFFF"/>
        </a:lt1>
        <a:dk2>
          <a:srgbClr val="000000"/>
        </a:dk2>
        <a:lt2>
          <a:srgbClr val="0099FF"/>
        </a:lt2>
        <a:accent1>
          <a:srgbClr val="BBE0E3"/>
        </a:accent1>
        <a:accent2>
          <a:srgbClr val="333399"/>
        </a:accent2>
        <a:accent3>
          <a:srgbClr val="AAAAAA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模版 2">
        <a:dk1>
          <a:srgbClr val="000000"/>
        </a:dk1>
        <a:lt1>
          <a:srgbClr val="FFFFFF"/>
        </a:lt1>
        <a:dk2>
          <a:srgbClr val="0087E2"/>
        </a:dk2>
        <a:lt2>
          <a:srgbClr val="808080"/>
        </a:lt2>
        <a:accent1>
          <a:srgbClr val="0087E2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C3EE"/>
        </a:accent5>
        <a:accent6>
          <a:srgbClr val="E7B900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">
  <a:themeElements>
    <a:clrScheme name="PPT模版 2">
      <a:dk1>
        <a:srgbClr val="000000"/>
      </a:dk1>
      <a:lt1>
        <a:srgbClr val="FFFFFF"/>
      </a:lt1>
      <a:dk2>
        <a:srgbClr val="0087E2"/>
      </a:dk2>
      <a:lt2>
        <a:srgbClr val="808080"/>
      </a:lt2>
      <a:accent1>
        <a:srgbClr val="0087E2"/>
      </a:accent1>
      <a:accent2>
        <a:srgbClr val="FFCC00"/>
      </a:accent2>
      <a:accent3>
        <a:srgbClr val="FFFFFF"/>
      </a:accent3>
      <a:accent4>
        <a:srgbClr val="000000"/>
      </a:accent4>
      <a:accent5>
        <a:srgbClr val="AAC3EE"/>
      </a:accent5>
      <a:accent6>
        <a:srgbClr val="E7B900"/>
      </a:accent6>
      <a:hlink>
        <a:srgbClr val="009999"/>
      </a:hlink>
      <a:folHlink>
        <a:srgbClr val="99CC00"/>
      </a:folHlink>
    </a:clrScheme>
    <a:fontScheme name="PPT模版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tx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anchor="ctr"/>
      <a:lstStyle>
        <a:defPPr eaLnBrk="1" hangingPunct="1">
          <a:defRPr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ln w="22225">
          <a:solidFill>
            <a:srgbClr val="FF3300"/>
          </a:solidFill>
          <a:headEnd w="lg" len="lg"/>
          <a:tailEnd type="triangle" w="lg" len="lg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txDef>
  </a:objectDefaults>
  <a:extraClrSchemeLst>
    <a:extraClrScheme>
      <a:clrScheme name="PPT模版 1">
        <a:dk1>
          <a:srgbClr val="C0C0C0"/>
        </a:dk1>
        <a:lt1>
          <a:srgbClr val="FFFFFF"/>
        </a:lt1>
        <a:dk2>
          <a:srgbClr val="000000"/>
        </a:dk2>
        <a:lt2>
          <a:srgbClr val="0099FF"/>
        </a:lt2>
        <a:accent1>
          <a:srgbClr val="BBE0E3"/>
        </a:accent1>
        <a:accent2>
          <a:srgbClr val="333399"/>
        </a:accent2>
        <a:accent3>
          <a:srgbClr val="AAAAAA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模版 2">
        <a:dk1>
          <a:srgbClr val="000000"/>
        </a:dk1>
        <a:lt1>
          <a:srgbClr val="FFFFFF"/>
        </a:lt1>
        <a:dk2>
          <a:srgbClr val="0087E2"/>
        </a:dk2>
        <a:lt2>
          <a:srgbClr val="808080"/>
        </a:lt2>
        <a:accent1>
          <a:srgbClr val="0087E2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C3EE"/>
        </a:accent5>
        <a:accent6>
          <a:srgbClr val="E7B900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PPT模版">
  <a:themeElements>
    <a:clrScheme name="1_PPT模版 2">
      <a:dk1>
        <a:srgbClr val="000000"/>
      </a:dk1>
      <a:lt1>
        <a:srgbClr val="FFFFFF"/>
      </a:lt1>
      <a:dk2>
        <a:srgbClr val="0087E2"/>
      </a:dk2>
      <a:lt2>
        <a:srgbClr val="808080"/>
      </a:lt2>
      <a:accent1>
        <a:srgbClr val="0087E2"/>
      </a:accent1>
      <a:accent2>
        <a:srgbClr val="FFCC00"/>
      </a:accent2>
      <a:accent3>
        <a:srgbClr val="FFFFFF"/>
      </a:accent3>
      <a:accent4>
        <a:srgbClr val="000000"/>
      </a:accent4>
      <a:accent5>
        <a:srgbClr val="AAC3EE"/>
      </a:accent5>
      <a:accent6>
        <a:srgbClr val="E7B900"/>
      </a:accent6>
      <a:hlink>
        <a:srgbClr val="009999"/>
      </a:hlink>
      <a:folHlink>
        <a:srgbClr val="99CC00"/>
      </a:folHlink>
    </a:clrScheme>
    <a:fontScheme name="1_PPT模版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PPT模版 1">
        <a:dk1>
          <a:srgbClr val="C0C0C0"/>
        </a:dk1>
        <a:lt1>
          <a:srgbClr val="FFFFFF"/>
        </a:lt1>
        <a:dk2>
          <a:srgbClr val="000000"/>
        </a:dk2>
        <a:lt2>
          <a:srgbClr val="0099FF"/>
        </a:lt2>
        <a:accent1>
          <a:srgbClr val="BBE0E3"/>
        </a:accent1>
        <a:accent2>
          <a:srgbClr val="333399"/>
        </a:accent2>
        <a:accent3>
          <a:srgbClr val="AAAAAA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PT模版 2">
        <a:dk1>
          <a:srgbClr val="000000"/>
        </a:dk1>
        <a:lt1>
          <a:srgbClr val="FFFFFF"/>
        </a:lt1>
        <a:dk2>
          <a:srgbClr val="0087E2"/>
        </a:dk2>
        <a:lt2>
          <a:srgbClr val="808080"/>
        </a:lt2>
        <a:accent1>
          <a:srgbClr val="0087E2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C3EE"/>
        </a:accent5>
        <a:accent6>
          <a:srgbClr val="E7B900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5055</TotalTime>
  <Pages>0</Pages>
  <Words>3380</Words>
  <Characters>0</Characters>
  <Application>Microsoft Macintosh PowerPoint</Application>
  <DocSecurity>0</DocSecurity>
  <PresentationFormat>如螢幕大小 (4:3)</PresentationFormat>
  <Lines>0</Lines>
  <Paragraphs>935</Paragraphs>
  <Slides>63</Slides>
  <Notes>10</Notes>
  <HiddenSlides>0</HiddenSlides>
  <MMClips>2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4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6" baseType="lpstr">
      <vt:lpstr>楷体</vt:lpstr>
      <vt:lpstr>黑体</vt:lpstr>
      <vt:lpstr>宋体</vt:lpstr>
      <vt:lpstr>Arial</vt:lpstr>
      <vt:lpstr>Calibri</vt:lpstr>
      <vt:lpstr>Cambria Math</vt:lpstr>
      <vt:lpstr>Times New Roman</vt:lpstr>
      <vt:lpstr>Wingdings</vt:lpstr>
      <vt:lpstr>1_PPT模版</vt:lpstr>
      <vt:lpstr>PPT模版</vt:lpstr>
      <vt:lpstr>1</vt:lpstr>
      <vt:lpstr>2_PPT模版</vt:lpstr>
      <vt:lpstr>Equation.3</vt:lpstr>
      <vt:lpstr>北京杏林睿光科技有限公司</vt:lpstr>
      <vt:lpstr>目录</vt:lpstr>
      <vt:lpstr>一、产品概述</vt:lpstr>
      <vt:lpstr>氦氖激光器调腔与光束质量分析实验</vt:lpstr>
      <vt:lpstr>实验1 氦氖激光谐振腔调整与功率测量实验</vt:lpstr>
      <vt:lpstr>实验整体结构</vt:lpstr>
      <vt:lpstr>半外腔调节</vt:lpstr>
      <vt:lpstr>激光管</vt:lpstr>
      <vt:lpstr>安装激光管1</vt:lpstr>
      <vt:lpstr>安装激光管2</vt:lpstr>
      <vt:lpstr>十字叉丝法调节后腔镜</vt:lpstr>
      <vt:lpstr>十字叉丝法调节后腔镜</vt:lpstr>
      <vt:lpstr>功率测量</vt:lpstr>
      <vt:lpstr>功率测量</vt:lpstr>
      <vt:lpstr>实验2   共焦球面扫描干涉仪调整实验</vt:lpstr>
      <vt:lpstr>实验整体结构</vt:lpstr>
      <vt:lpstr>激光准直调节</vt:lpstr>
      <vt:lpstr>连接共焦球面扫描干涉仪，连接示波器</vt:lpstr>
      <vt:lpstr>调节共焦腔</vt:lpstr>
      <vt:lpstr>自由光谱程及扫描干涉仪腔长测量</vt:lpstr>
      <vt:lpstr>实验3  氦氖激光纵模正交偏振与模式竞争观测实验 </vt:lpstr>
      <vt:lpstr>整体结构</vt:lpstr>
      <vt:lpstr>正交偏振现象观测</vt:lpstr>
      <vt:lpstr>纵模竞争现象观测</vt:lpstr>
      <vt:lpstr>实验4  氦氖激光纵模测量与等效腔长测量实验</vt:lpstr>
      <vt:lpstr>整体结构</vt:lpstr>
      <vt:lpstr>激光横模测量</vt:lpstr>
      <vt:lpstr>激光横模测量</vt:lpstr>
      <vt:lpstr>等效腔长测量</vt:lpstr>
      <vt:lpstr>数据的处理</vt:lpstr>
      <vt:lpstr>实验5  高斯光束参数测量实验</vt:lpstr>
      <vt:lpstr>整体结构</vt:lpstr>
      <vt:lpstr>调整光束分析软件参数</vt:lpstr>
      <vt:lpstr>调整光束分析软件参数</vt:lpstr>
      <vt:lpstr>调整光束分析软件参数</vt:lpstr>
      <vt:lpstr>PowerPoint 簡報</vt:lpstr>
      <vt:lpstr>PowerPoint 簡報</vt:lpstr>
      <vt:lpstr>PowerPoint 簡報</vt:lpstr>
      <vt:lpstr>高斯光束能量分布</vt:lpstr>
      <vt:lpstr>实验6 激光横模变换与参数测量实验</vt:lpstr>
      <vt:lpstr>整体结构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实验7、8 高斯光束变换与测量实验</vt:lpstr>
      <vt:lpstr>高斯光束的聚焦</vt:lpstr>
      <vt:lpstr>高斯光束的聚焦</vt:lpstr>
      <vt:lpstr>高斯光束的聚焦</vt:lpstr>
      <vt:lpstr>PowerPoint 簡報</vt:lpstr>
      <vt:lpstr>高斯光束的准直</vt:lpstr>
      <vt:lpstr>高斯光束的准直</vt:lpstr>
      <vt:lpstr>高斯光束的准直</vt:lpstr>
      <vt:lpstr>PowerPoint 簡報</vt:lpstr>
      <vt:lpstr>实验10 激光谐振腔设计实验</vt:lpstr>
      <vt:lpstr>数据测量</vt:lpstr>
      <vt:lpstr>数据计算</vt:lpstr>
      <vt:lpstr>数据结论</vt:lpstr>
      <vt:lpstr>PowerPoint 簡報</vt:lpstr>
      <vt:lpstr>数据计算</vt:lpstr>
      <vt:lpstr>数据测量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Janson Woo</dc:creator>
  <cp:lastModifiedBy>Anlei Ding</cp:lastModifiedBy>
  <cp:revision>192</cp:revision>
  <dcterms:created xsi:type="dcterms:W3CDTF">2014-07-14T01:05:47Z</dcterms:created>
  <dcterms:modified xsi:type="dcterms:W3CDTF">2024-05-13T08:30:22Z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2052-9.1.0.4715</vt:lpwstr>
  </property>
</Properties>
</file>